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3" r:id="rId1"/>
  </p:sldMasterIdLst>
  <p:notesMasterIdLst>
    <p:notesMasterId r:id="rId39"/>
  </p:notesMasterIdLst>
  <p:sldIdLst>
    <p:sldId id="507" r:id="rId2"/>
    <p:sldId id="256" r:id="rId3"/>
    <p:sldId id="284" r:id="rId4"/>
    <p:sldId id="285" r:id="rId5"/>
    <p:sldId id="297" r:id="rId6"/>
    <p:sldId id="477" r:id="rId7"/>
    <p:sldId id="478" r:id="rId8"/>
    <p:sldId id="479" r:id="rId9"/>
    <p:sldId id="480" r:id="rId10"/>
    <p:sldId id="481" r:id="rId11"/>
    <p:sldId id="482" r:id="rId12"/>
    <p:sldId id="483" r:id="rId13"/>
    <p:sldId id="484" r:id="rId14"/>
    <p:sldId id="485" r:id="rId15"/>
    <p:sldId id="486" r:id="rId16"/>
    <p:sldId id="487" r:id="rId17"/>
    <p:sldId id="488" r:id="rId18"/>
    <p:sldId id="489" r:id="rId19"/>
    <p:sldId id="509" r:id="rId20"/>
    <p:sldId id="490" r:id="rId21"/>
    <p:sldId id="491" r:id="rId22"/>
    <p:sldId id="492" r:id="rId23"/>
    <p:sldId id="508" r:id="rId24"/>
    <p:sldId id="493" r:id="rId25"/>
    <p:sldId id="494" r:id="rId26"/>
    <p:sldId id="495" r:id="rId27"/>
    <p:sldId id="496" r:id="rId28"/>
    <p:sldId id="497" r:id="rId29"/>
    <p:sldId id="498" r:id="rId30"/>
    <p:sldId id="499" r:id="rId31"/>
    <p:sldId id="500" r:id="rId32"/>
    <p:sldId id="501" r:id="rId33"/>
    <p:sldId id="502" r:id="rId34"/>
    <p:sldId id="503" r:id="rId35"/>
    <p:sldId id="504" r:id="rId36"/>
    <p:sldId id="505" r:id="rId37"/>
    <p:sldId id="506"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2DF"/>
    <a:srgbClr val="00C491"/>
    <a:srgbClr val="00CC99"/>
    <a:srgbClr val="CCFFCC"/>
    <a:srgbClr val="CCFF99"/>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82" d="100"/>
          <a:sy n="82" d="100"/>
        </p:scale>
        <p:origin x="682" y="67"/>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ea typeface="新細明體" pitchFamily="18" charset="-120"/>
              </a:defRPr>
            </a:lvl1pPr>
          </a:lstStyle>
          <a:p>
            <a:pPr>
              <a:defRPr/>
            </a:pPr>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ea typeface="新細明體" pitchFamily="18" charset="-120"/>
              </a:defRPr>
            </a:lvl1pPr>
          </a:lstStyle>
          <a:p>
            <a:pPr>
              <a:defRPr/>
            </a:pPr>
            <a:fld id="{4B7FEE4D-ADA4-4385-BB0A-E33FE6F957C4}" type="datetimeFigureOut">
              <a:rPr lang="zh-TW" altLang="en-US"/>
              <a:pPr>
                <a:defRPr/>
              </a:pPr>
              <a:t>2020/6/16</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TW" altLang="en-US" noProof="0"/>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ea typeface="新細明體" pitchFamily="18" charset="-120"/>
              </a:defRPr>
            </a:lvl1pPr>
          </a:lstStyle>
          <a:p>
            <a:pPr>
              <a:defRPr/>
            </a:pPr>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ea typeface="新細明體" pitchFamily="18" charset="-120"/>
              </a:defRPr>
            </a:lvl1pPr>
          </a:lstStyle>
          <a:p>
            <a:pPr>
              <a:defRPr/>
            </a:pPr>
            <a:fld id="{E6BADA5C-B84D-4695-A2FC-01D7A41D8E50}" type="slidenum">
              <a:rPr lang="zh-TW" altLang="en-US"/>
              <a:pPr>
                <a:defRPr/>
              </a:pPr>
              <a:t>‹#›</a:t>
            </a:fld>
            <a:endParaRPr lang="zh-TW" altLang="en-US"/>
          </a:p>
        </p:txBody>
      </p:sp>
    </p:spTree>
    <p:extLst>
      <p:ext uri="{BB962C8B-B14F-4D97-AF65-F5344CB8AC3E}">
        <p14:creationId xmlns:p14="http://schemas.microsoft.com/office/powerpoint/2010/main" val="41632857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1">
          <a:blip r:embed="rId2" cstate="screen">
            <a:alphaModFix amt="8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700808"/>
            <a:ext cx="9144000" cy="1470025"/>
          </a:xfrm>
          <a:solidFill>
            <a:srgbClr val="FFFFFF">
              <a:alpha val="80000"/>
            </a:srgbClr>
          </a:solidFill>
        </p:spPr>
        <p:txBody>
          <a:bodyPr/>
          <a:lstStyle>
            <a:lvl1pPr algn="ctr">
              <a:defRPr b="1">
                <a:solidFill>
                  <a:schemeClr val="tx1"/>
                </a:solidFill>
              </a:defRPr>
            </a:lvl1pPr>
          </a:lstStyle>
          <a:p>
            <a:r>
              <a:rPr lang="zh-TW" altLang="en-US"/>
              <a:t>按一下以編輯母片標題樣式</a:t>
            </a:r>
            <a:endParaRPr lang="en-GB" dirty="0"/>
          </a:p>
        </p:txBody>
      </p:sp>
      <p:sp>
        <p:nvSpPr>
          <p:cNvPr id="3" name="Subtitle 2"/>
          <p:cNvSpPr>
            <a:spLocks noGrp="1"/>
          </p:cNvSpPr>
          <p:nvPr>
            <p:ph type="subTitle" idx="1"/>
          </p:nvPr>
        </p:nvSpPr>
        <p:spPr>
          <a:xfrm>
            <a:off x="1371600" y="3687167"/>
            <a:ext cx="6400800" cy="1974081"/>
          </a:xfrm>
          <a:noFill/>
        </p:spPr>
        <p:txBody>
          <a:bodyPr>
            <a:normAutofit/>
          </a:bodyPr>
          <a:lstStyle>
            <a:lvl1pPr marL="0" indent="0" algn="ctr">
              <a:buNone/>
              <a:defRPr sz="4000" b="1" cap="none" spc="0" baseline="0">
                <a:ln w="10160">
                  <a:solidFill>
                    <a:srgbClr val="C00000"/>
                  </a:solidFill>
                  <a:prstDash val="solid"/>
                </a:ln>
                <a:solidFill>
                  <a:srgbClr val="FFFFFF"/>
                </a:solidFill>
                <a:effectLst>
                  <a:outerShdw blurRad="50800" dist="38100" dir="18900000" algn="bl" rotWithShape="0">
                    <a:prstClr val="black">
                      <a:alpha val="40000"/>
                    </a:prstClr>
                  </a:outerShdw>
                </a:effectLst>
                <a:ea typeface="標楷體" panose="03000509000000000000" pitchFamily="65"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GB" dirty="0"/>
          </a:p>
        </p:txBody>
      </p:sp>
      <p:sp>
        <p:nvSpPr>
          <p:cNvPr id="4" name="Date Placeholder 3"/>
          <p:cNvSpPr>
            <a:spLocks noGrp="1"/>
          </p:cNvSpPr>
          <p:nvPr>
            <p:ph type="dt" sz="half" idx="10"/>
          </p:nvPr>
        </p:nvSpPr>
        <p:spPr/>
        <p:txBody>
          <a:bodyPr/>
          <a:lstStyle/>
          <a:p>
            <a:fld id="{26463A23-890B-45E9-9C9D-C3138E00D671}" type="datetime1">
              <a:rPr lang="en-GB" altLang="zh-TW" smtClean="0"/>
              <a:t>16/06/2020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pic>
        <p:nvPicPr>
          <p:cNvPr id="14" name="圖片 13">
            <a:extLst>
              <a:ext uri="{FF2B5EF4-FFF2-40B4-BE49-F238E27FC236}">
                <a16:creationId xmlns:a16="http://schemas.microsoft.com/office/drawing/2014/main" id="{D030F321-9F8E-4C28-AEDC-DF0E2C52044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63441" y="6397413"/>
            <a:ext cx="1197192" cy="412825"/>
          </a:xfrm>
          <a:prstGeom prst="rect">
            <a:avLst/>
          </a:prstGeom>
        </p:spPr>
      </p:pic>
      <p:sp>
        <p:nvSpPr>
          <p:cNvPr id="15" name="矩形 14">
            <a:extLst>
              <a:ext uri="{FF2B5EF4-FFF2-40B4-BE49-F238E27FC236}">
                <a16:creationId xmlns:a16="http://schemas.microsoft.com/office/drawing/2014/main" id="{2870A37F-FD5A-4C96-A667-E34D75473DDF}"/>
              </a:ext>
            </a:extLst>
          </p:cNvPr>
          <p:cNvSpPr/>
          <p:nvPr/>
        </p:nvSpPr>
        <p:spPr>
          <a:xfrm>
            <a:off x="1693177" y="6390593"/>
            <a:ext cx="6174432" cy="369332"/>
          </a:xfrm>
          <a:prstGeom prst="rect">
            <a:avLst/>
          </a:prstGeom>
        </p:spPr>
        <p:txBody>
          <a:bodyPr wrap="square">
            <a:spAutoFit/>
          </a:bodyPr>
          <a:lstStyle/>
          <a:p>
            <a:r>
              <a:rPr lang="zh-TW" altLang="en-US" b="1" cap="none" spc="0" dirty="0">
                <a:ln w="10160">
                  <a:noFill/>
                  <a:prstDash val="solid"/>
                </a:ln>
                <a:solidFill>
                  <a:srgbClr val="FFFFFF"/>
                </a:solidFill>
                <a:effectLst>
                  <a:outerShdw blurRad="38100" dist="22860" dir="5400000" algn="tl" rotWithShape="0">
                    <a:srgbClr val="000000">
                      <a:alpha val="30000"/>
                    </a:srgbClr>
                  </a:outerShdw>
                </a:effectLst>
                <a:latin typeface="標楷體" panose="03000509000000000000" pitchFamily="65" charset="-120"/>
                <a:ea typeface="標楷體" panose="03000509000000000000" pitchFamily="65" charset="-120"/>
              </a:rPr>
              <a:t>本內容僅供授課使用，禁止提供網路下載、重製或翻印。</a:t>
            </a:r>
          </a:p>
        </p:txBody>
      </p:sp>
    </p:spTree>
    <p:extLst>
      <p:ext uri="{BB962C8B-B14F-4D97-AF65-F5344CB8AC3E}">
        <p14:creationId xmlns:p14="http://schemas.microsoft.com/office/powerpoint/2010/main" val="755557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FB5A7AA-E993-4297-86E0-AEA82949C411}" type="datetime1">
              <a:rPr lang="en-GB" altLang="zh-TW" smtClean="0"/>
              <a:t>16/06/2020</a:t>
            </a:fld>
            <a:endParaRPr lang="en-GB"/>
          </a:p>
        </p:txBody>
      </p:sp>
      <p:sp>
        <p:nvSpPr>
          <p:cNvPr id="6" name="Footer Placeholder 5"/>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7" name="Slide Number Placeholder 6"/>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925251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GB"/>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Date Placeholder 3"/>
          <p:cNvSpPr>
            <a:spLocks noGrp="1"/>
          </p:cNvSpPr>
          <p:nvPr>
            <p:ph type="dt" sz="half" idx="10"/>
          </p:nvPr>
        </p:nvSpPr>
        <p:spPr/>
        <p:txBody>
          <a:bodyPr/>
          <a:lstStyle/>
          <a:p>
            <a:fld id="{A24E7C71-DA03-49D4-AB42-127F66A555A1}" type="datetime1">
              <a:rPr lang="en-GB" altLang="zh-TW" smtClean="0"/>
              <a:t>16/06/2020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4269408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a:t>按一下以編輯母片標題樣式</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Date Placeholder 3"/>
          <p:cNvSpPr>
            <a:spLocks noGrp="1"/>
          </p:cNvSpPr>
          <p:nvPr>
            <p:ph type="dt" sz="half" idx="10"/>
          </p:nvPr>
        </p:nvSpPr>
        <p:spPr/>
        <p:txBody>
          <a:bodyPr/>
          <a:lstStyle/>
          <a:p>
            <a:fld id="{C2123538-C7AE-49B8-B97D-3A6B92B49278}" type="datetime1">
              <a:rPr lang="en-GB" altLang="zh-TW" smtClean="0"/>
              <a:t>16/06/2020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2453760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zh-TW" altLang="en-US"/>
              <a:t>按一下以編輯母片標題樣式</a:t>
            </a:r>
            <a:endParaRPr lang="en-GB"/>
          </a:p>
        </p:txBody>
      </p:sp>
      <p:sp>
        <p:nvSpPr>
          <p:cNvPr id="3" name="Content Placeholder 2"/>
          <p:cNvSpPr>
            <a:spLocks noGrp="1"/>
          </p:cNvSpPr>
          <p:nvPr>
            <p:ph idx="1"/>
          </p:nvPr>
        </p:nvSpPr>
        <p:spPr>
          <a:noFill/>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Date Placeholder 3"/>
          <p:cNvSpPr>
            <a:spLocks noGrp="1"/>
          </p:cNvSpPr>
          <p:nvPr>
            <p:ph type="dt" sz="half" idx="10"/>
          </p:nvPr>
        </p:nvSpPr>
        <p:spPr/>
        <p:txBody>
          <a:bodyPr/>
          <a:lstStyle/>
          <a:p>
            <a:fld id="{098E25A6-C715-4290-8BA2-6362F8754345}" type="datetime1">
              <a:rPr lang="en-GB" altLang="zh-TW" smtClean="0"/>
              <a:t>16/06/2020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2577725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例題">
    <p:spTree>
      <p:nvGrpSpPr>
        <p:cNvPr id="1" name=""/>
        <p:cNvGrpSpPr/>
        <p:nvPr/>
      </p:nvGrpSpPr>
      <p:grpSpPr>
        <a:xfrm>
          <a:off x="0" y="0"/>
          <a:ext cx="0" cy="0"/>
          <a:chOff x="0" y="0"/>
          <a:chExt cx="0" cy="0"/>
        </a:xfrm>
      </p:grpSpPr>
      <p:sp>
        <p:nvSpPr>
          <p:cNvPr id="2" name="Title 1"/>
          <p:cNvSpPr>
            <a:spLocks noGrp="1"/>
          </p:cNvSpPr>
          <p:nvPr>
            <p:ph type="title"/>
          </p:nvPr>
        </p:nvSpPr>
        <p:spPr>
          <a:xfrm>
            <a:off x="722313" y="1562869"/>
            <a:ext cx="7772400" cy="786011"/>
          </a:xfrm>
        </p:spPr>
        <p:txBody>
          <a:bodyPr anchor="t"/>
          <a:lstStyle>
            <a:lvl1pPr algn="l">
              <a:defRPr sz="4000" b="1" cap="all">
                <a:solidFill>
                  <a:schemeClr val="accent6"/>
                </a:solidFill>
                <a:effectLst/>
              </a:defRPr>
            </a:lvl1pPr>
          </a:lstStyle>
          <a:p>
            <a:r>
              <a:rPr lang="zh-TW" altLang="en-US"/>
              <a:t>按一下以編輯母片標題樣式</a:t>
            </a:r>
            <a:endParaRPr lang="en-GB" dirty="0"/>
          </a:p>
        </p:txBody>
      </p:sp>
      <p:sp>
        <p:nvSpPr>
          <p:cNvPr id="3" name="Text Placeholder 2"/>
          <p:cNvSpPr>
            <a:spLocks noGrp="1"/>
          </p:cNvSpPr>
          <p:nvPr>
            <p:ph type="body" idx="1" hasCustomPrompt="1"/>
          </p:nvPr>
        </p:nvSpPr>
        <p:spPr>
          <a:xfrm>
            <a:off x="722313" y="2492896"/>
            <a:ext cx="7772400" cy="3744416"/>
          </a:xfrm>
          <a:noFill/>
        </p:spPr>
        <p:txBody>
          <a:bodyPr anchor="t" anchorCtr="0">
            <a:normAutofit/>
          </a:bodyPr>
          <a:lstStyle>
            <a:lvl1pPr marL="0" indent="0">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66587756-5BA3-4964-844A-1F820E5A7D84}" type="datetime1">
              <a:rPr lang="en-GB" altLang="zh-TW" smtClean="0"/>
              <a:t>16/06/2020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pPr/>
              <a:t>‹#›</a:t>
            </a:fld>
            <a:endParaRPr lang="en-GB"/>
          </a:p>
        </p:txBody>
      </p:sp>
    </p:spTree>
    <p:extLst>
      <p:ext uri="{BB962C8B-B14F-4D97-AF65-F5344CB8AC3E}">
        <p14:creationId xmlns:p14="http://schemas.microsoft.com/office/powerpoint/2010/main" val="1263351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練習題">
    <p:spTree>
      <p:nvGrpSpPr>
        <p:cNvPr id="1" name=""/>
        <p:cNvGrpSpPr/>
        <p:nvPr/>
      </p:nvGrpSpPr>
      <p:grpSpPr>
        <a:xfrm>
          <a:off x="0" y="0"/>
          <a:ext cx="0" cy="0"/>
          <a:chOff x="0" y="0"/>
          <a:chExt cx="0" cy="0"/>
        </a:xfrm>
      </p:grpSpPr>
      <p:sp>
        <p:nvSpPr>
          <p:cNvPr id="2" name="Title 1"/>
          <p:cNvSpPr>
            <a:spLocks noGrp="1"/>
          </p:cNvSpPr>
          <p:nvPr>
            <p:ph type="title"/>
          </p:nvPr>
        </p:nvSpPr>
        <p:spPr>
          <a:xfrm>
            <a:off x="722313" y="1562869"/>
            <a:ext cx="7772400" cy="786011"/>
          </a:xfrm>
        </p:spPr>
        <p:txBody>
          <a:bodyPr anchor="t"/>
          <a:lstStyle>
            <a:lvl1pPr algn="l">
              <a:defRPr sz="4000" b="1" cap="all">
                <a:solidFill>
                  <a:schemeClr val="accent3"/>
                </a:solidFill>
                <a:effectLst/>
              </a:defRPr>
            </a:lvl1pPr>
          </a:lstStyle>
          <a:p>
            <a:r>
              <a:rPr lang="zh-TW" altLang="en-US"/>
              <a:t>按一下以編輯母片標題樣式</a:t>
            </a:r>
            <a:endParaRPr lang="en-GB" dirty="0"/>
          </a:p>
        </p:txBody>
      </p:sp>
      <p:sp>
        <p:nvSpPr>
          <p:cNvPr id="3" name="Text Placeholder 2"/>
          <p:cNvSpPr>
            <a:spLocks noGrp="1"/>
          </p:cNvSpPr>
          <p:nvPr>
            <p:ph type="body" idx="1" hasCustomPrompt="1"/>
          </p:nvPr>
        </p:nvSpPr>
        <p:spPr>
          <a:xfrm>
            <a:off x="722313" y="2492896"/>
            <a:ext cx="7772400" cy="3744416"/>
          </a:xfrm>
          <a:noFill/>
        </p:spPr>
        <p:txBody>
          <a:bodyPr anchor="t" anchorCtr="0">
            <a:normAutofit/>
          </a:bodyPr>
          <a:lstStyle>
            <a:lvl1pPr marL="0" indent="0">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D5E1EC45-F29A-4C7C-88C3-5E058477B488}" type="datetime1">
              <a:rPr lang="en-GB" altLang="zh-TW" smtClean="0"/>
              <a:t>16/06/2020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pPr/>
              <a:t>‹#›</a:t>
            </a:fld>
            <a:endParaRPr lang="en-GB"/>
          </a:p>
        </p:txBody>
      </p:sp>
    </p:spTree>
    <p:extLst>
      <p:ext uri="{BB962C8B-B14F-4D97-AF65-F5344CB8AC3E}">
        <p14:creationId xmlns:p14="http://schemas.microsoft.com/office/powerpoint/2010/main" val="2863977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GB"/>
          </a:p>
        </p:txBody>
      </p:sp>
      <p:sp>
        <p:nvSpPr>
          <p:cNvPr id="3" name="Content Placeholder 2"/>
          <p:cNvSpPr>
            <a:spLocks noGrp="1"/>
          </p:cNvSpPr>
          <p:nvPr>
            <p:ph sz="half" idx="1"/>
          </p:nvPr>
        </p:nvSpPr>
        <p:spPr>
          <a:xfrm>
            <a:off x="457200" y="1340768"/>
            <a:ext cx="4038600" cy="504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dirty="0"/>
          </a:p>
        </p:txBody>
      </p:sp>
      <p:sp>
        <p:nvSpPr>
          <p:cNvPr id="4" name="Content Placeholder 3"/>
          <p:cNvSpPr>
            <a:spLocks noGrp="1"/>
          </p:cNvSpPr>
          <p:nvPr>
            <p:ph sz="half" idx="2"/>
          </p:nvPr>
        </p:nvSpPr>
        <p:spPr>
          <a:xfrm>
            <a:off x="4648200" y="1340768"/>
            <a:ext cx="4038600" cy="504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5" name="Date Placeholder 4"/>
          <p:cNvSpPr>
            <a:spLocks noGrp="1"/>
          </p:cNvSpPr>
          <p:nvPr>
            <p:ph type="dt" sz="half" idx="10"/>
          </p:nvPr>
        </p:nvSpPr>
        <p:spPr/>
        <p:txBody>
          <a:bodyPr/>
          <a:lstStyle/>
          <a:p>
            <a:fld id="{2162883A-785E-4A1A-9301-795297A08D44}" type="datetime1">
              <a:rPr lang="en-GB" altLang="zh-TW" smtClean="0"/>
              <a:t>16/06/2020</a:t>
            </a:fld>
            <a:endParaRPr lang="en-GB"/>
          </a:p>
        </p:txBody>
      </p:sp>
      <p:sp>
        <p:nvSpPr>
          <p:cNvPr id="6" name="Footer Placeholder 5"/>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7" name="Slide Number Placeholder 6"/>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290152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7" name="Date Placeholder 6"/>
          <p:cNvSpPr>
            <a:spLocks noGrp="1"/>
          </p:cNvSpPr>
          <p:nvPr>
            <p:ph type="dt" sz="half" idx="10"/>
          </p:nvPr>
        </p:nvSpPr>
        <p:spPr/>
        <p:txBody>
          <a:bodyPr/>
          <a:lstStyle/>
          <a:p>
            <a:fld id="{37EE5F48-C7CA-4746-AA58-13A8F7282EC5}" type="datetime1">
              <a:rPr lang="en-GB" altLang="zh-TW" smtClean="0"/>
              <a:t>16/06/2020</a:t>
            </a:fld>
            <a:endParaRPr lang="en-GB"/>
          </a:p>
        </p:txBody>
      </p:sp>
      <p:sp>
        <p:nvSpPr>
          <p:cNvPr id="8" name="Footer Placeholder 7"/>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9" name="Slide Number Placeholder 8"/>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434152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GB"/>
          </a:p>
        </p:txBody>
      </p:sp>
      <p:sp>
        <p:nvSpPr>
          <p:cNvPr id="3" name="Date Placeholder 2"/>
          <p:cNvSpPr>
            <a:spLocks noGrp="1"/>
          </p:cNvSpPr>
          <p:nvPr>
            <p:ph type="dt" sz="half" idx="10"/>
          </p:nvPr>
        </p:nvSpPr>
        <p:spPr/>
        <p:txBody>
          <a:bodyPr/>
          <a:lstStyle/>
          <a:p>
            <a:fld id="{6E4D1594-8A2B-4E3A-955B-233B73055FD0}" type="datetime1">
              <a:rPr lang="en-GB" altLang="zh-TW" smtClean="0"/>
              <a:t>16/06/2020</a:t>
            </a:fld>
            <a:endParaRPr lang="en-GB"/>
          </a:p>
        </p:txBody>
      </p:sp>
      <p:sp>
        <p:nvSpPr>
          <p:cNvPr id="4" name="Footer Placeholder 3"/>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5" name="Slide Number Placeholder 4"/>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1002023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B6FC7D-8970-46A5-ADC8-6D52BEAEDF74}" type="datetime1">
              <a:rPr lang="en-GB" altLang="zh-TW" smtClean="0"/>
              <a:t>16/06/2020</a:t>
            </a:fld>
            <a:endParaRPr lang="en-GB"/>
          </a:p>
        </p:txBody>
      </p:sp>
      <p:sp>
        <p:nvSpPr>
          <p:cNvPr id="3" name="Footer Placeholder 2"/>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4" name="Slide Number Placeholder 3"/>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104831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57A7E16-30B1-45BC-ADB3-0D4B68757A03}" type="datetime1">
              <a:rPr lang="en-GB" altLang="zh-TW" smtClean="0"/>
              <a:t>16/06/2020</a:t>
            </a:fld>
            <a:endParaRPr lang="en-GB"/>
          </a:p>
        </p:txBody>
      </p:sp>
      <p:sp>
        <p:nvSpPr>
          <p:cNvPr id="6" name="Footer Placeholder 5"/>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7" name="Slide Number Placeholder 6"/>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797818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E4EA4B9-35B9-40E5-95AA-90241BA1F8D5}"/>
              </a:ext>
            </a:extLst>
          </p:cNvPr>
          <p:cNvSpPr/>
          <p:nvPr/>
        </p:nvSpPr>
        <p:spPr>
          <a:xfrm>
            <a:off x="0" y="0"/>
            <a:ext cx="8028384" cy="126876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TW" altLang="en-US"/>
          </a:p>
        </p:txBody>
      </p:sp>
      <p:sp>
        <p:nvSpPr>
          <p:cNvPr id="3" name="Text Placeholder 2"/>
          <p:cNvSpPr>
            <a:spLocks noGrp="1"/>
          </p:cNvSpPr>
          <p:nvPr>
            <p:ph type="body" idx="1"/>
          </p:nvPr>
        </p:nvSpPr>
        <p:spPr>
          <a:xfrm>
            <a:off x="457200" y="1340768"/>
            <a:ext cx="8229600" cy="5015582"/>
          </a:xfrm>
          <a:prstGeom prst="rect">
            <a:avLst/>
          </a:prstGeom>
          <a:solidFill>
            <a:schemeClr val="bg1"/>
          </a:solidFill>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dirty="0"/>
          </a:p>
        </p:txBody>
      </p:sp>
      <p:sp>
        <p:nvSpPr>
          <p:cNvPr id="4" name="Date Placeholder 3"/>
          <p:cNvSpPr>
            <a:spLocks noGrp="1"/>
          </p:cNvSpPr>
          <p:nvPr>
            <p:ph type="dt" sz="half" idx="2"/>
          </p:nvPr>
        </p:nvSpPr>
        <p:spPr>
          <a:xfrm>
            <a:off x="1666874" y="6381328"/>
            <a:ext cx="1392957" cy="365125"/>
          </a:xfrm>
          <a:prstGeom prst="rect">
            <a:avLst/>
          </a:prstGeom>
        </p:spPr>
        <p:txBody>
          <a:bodyPr vert="horz" lIns="91440" tIns="45720" rIns="91440" bIns="45720" rtlCol="0" anchor="ctr"/>
          <a:lstStyle>
            <a:lvl1pPr algn="l">
              <a:defRPr sz="1200" b="1">
                <a:solidFill>
                  <a:schemeClr val="tx1"/>
                </a:solidFill>
              </a:defRPr>
            </a:lvl1pPr>
          </a:lstStyle>
          <a:p>
            <a:fld id="{019FBA88-CD5D-4B9F-9060-A850D6C4D06D}" type="datetime1">
              <a:rPr lang="en-GB" altLang="zh-TW" smtClean="0"/>
              <a:t>16/06/2020</a:t>
            </a:fld>
            <a:endParaRPr lang="en-GB"/>
          </a:p>
        </p:txBody>
      </p:sp>
      <p:sp>
        <p:nvSpPr>
          <p:cNvPr id="5" name="Footer Placeholder 4"/>
          <p:cNvSpPr>
            <a:spLocks noGrp="1"/>
          </p:cNvSpPr>
          <p:nvPr>
            <p:ph type="ftr" sz="quarter" idx="3"/>
          </p:nvPr>
        </p:nvSpPr>
        <p:spPr>
          <a:xfrm>
            <a:off x="3124200" y="6381328"/>
            <a:ext cx="2895600" cy="365125"/>
          </a:xfrm>
          <a:prstGeom prst="rect">
            <a:avLst/>
          </a:prstGeom>
        </p:spPr>
        <p:txBody>
          <a:bodyPr vert="horz" lIns="91440" tIns="45720" rIns="91440" bIns="45720" rtlCol="0" anchor="ctr"/>
          <a:lstStyle>
            <a:lvl1pPr algn="ctr">
              <a:defRPr sz="1200" b="1">
                <a:solidFill>
                  <a:schemeClr val="tx1"/>
                </a:solidFill>
              </a:defRPr>
            </a:lvl1pPr>
          </a:lstStyle>
          <a:p>
            <a:r>
              <a:rPr lang="zh-TW" altLang="en-US"/>
              <a:t>第</a:t>
            </a:r>
            <a:r>
              <a:rPr lang="en-US" altLang="zh-TW"/>
              <a:t>9</a:t>
            </a:r>
            <a:r>
              <a:rPr lang="zh-TW" altLang="en-US"/>
              <a:t>章 線動量</a:t>
            </a:r>
            <a:endParaRPr lang="en-GB"/>
          </a:p>
        </p:txBody>
      </p:sp>
      <p:sp>
        <p:nvSpPr>
          <p:cNvPr id="6" name="Slide Number Placeholder 5"/>
          <p:cNvSpPr>
            <a:spLocks noGrp="1"/>
          </p:cNvSpPr>
          <p:nvPr>
            <p:ph type="sldNum" sz="quarter" idx="4"/>
          </p:nvPr>
        </p:nvSpPr>
        <p:spPr>
          <a:xfrm>
            <a:off x="6553200" y="6381328"/>
            <a:ext cx="2133600" cy="365125"/>
          </a:xfrm>
          <a:prstGeom prst="rect">
            <a:avLst/>
          </a:prstGeom>
        </p:spPr>
        <p:txBody>
          <a:bodyPr vert="horz" lIns="91440" tIns="45720" rIns="91440" bIns="45720" rtlCol="0" anchor="ctr"/>
          <a:lstStyle>
            <a:lvl1pPr algn="r">
              <a:defRPr sz="1200" b="1">
                <a:solidFill>
                  <a:schemeClr val="tx1"/>
                </a:solidFill>
              </a:defRPr>
            </a:lvl1pPr>
          </a:lstStyle>
          <a:p>
            <a:fld id="{FFF700D2-071F-440E-A3FF-180D34BA4EC8}" type="slidenum">
              <a:rPr lang="en-GB" smtClean="0"/>
              <a:pPr/>
              <a:t>‹#›</a:t>
            </a:fld>
            <a:endParaRPr lang="en-GB"/>
          </a:p>
        </p:txBody>
      </p:sp>
      <p:pic>
        <p:nvPicPr>
          <p:cNvPr id="8" name="圖片 7">
            <a:extLst>
              <a:ext uri="{FF2B5EF4-FFF2-40B4-BE49-F238E27FC236}">
                <a16:creationId xmlns:a16="http://schemas.microsoft.com/office/drawing/2014/main" id="{ED0F328F-BF98-4ECF-A569-D2B5D757F7D0}"/>
              </a:ext>
            </a:extLst>
          </p:cNvPr>
          <p:cNvPicPr>
            <a:picLocks noChangeAspect="1"/>
          </p:cNvPicPr>
          <p:nvPr/>
        </p:nvPicPr>
        <p:blipFill>
          <a:blip r:embed="rId14" cstate="screen">
            <a:extLst>
              <a:ext uri="{28A0092B-C50C-407E-A947-70E740481C1C}">
                <a14:useLocalDpi xmlns:a14="http://schemas.microsoft.com/office/drawing/2010/main"/>
              </a:ext>
            </a:extLst>
          </a:blip>
          <a:srcRect/>
          <a:stretch/>
        </p:blipFill>
        <p:spPr>
          <a:xfrm>
            <a:off x="457200" y="6397413"/>
            <a:ext cx="1209675" cy="412825"/>
          </a:xfrm>
          <a:prstGeom prst="rect">
            <a:avLst/>
          </a:prstGeom>
        </p:spPr>
      </p:pic>
      <p:pic>
        <p:nvPicPr>
          <p:cNvPr id="11" name="圖片 10" descr="一張含有 室外, 建築物, 大, 水 的圖片&#10;&#10;自動產生的描述">
            <a:extLst>
              <a:ext uri="{FF2B5EF4-FFF2-40B4-BE49-F238E27FC236}">
                <a16:creationId xmlns:a16="http://schemas.microsoft.com/office/drawing/2014/main" id="{10B2163E-9017-46C6-B86D-E18E6765BB17}"/>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l="8514" r="21283"/>
          <a:stretch/>
        </p:blipFill>
        <p:spPr>
          <a:xfrm>
            <a:off x="7956376" y="-7385"/>
            <a:ext cx="1187624" cy="1268760"/>
          </a:xfrm>
          <a:prstGeom prst="rect">
            <a:avLst/>
          </a:prstGeom>
        </p:spPr>
      </p:pic>
      <p:sp>
        <p:nvSpPr>
          <p:cNvPr id="2" name="Title Placeholder 1"/>
          <p:cNvSpPr>
            <a:spLocks noGrp="1"/>
          </p:cNvSpPr>
          <p:nvPr>
            <p:ph type="title"/>
          </p:nvPr>
        </p:nvSpPr>
        <p:spPr>
          <a:xfrm>
            <a:off x="457200" y="130622"/>
            <a:ext cx="8229600" cy="994122"/>
          </a:xfrm>
          <a:prstGeom prst="rect">
            <a:avLst/>
          </a:prstGeom>
          <a:noFill/>
          <a:ln>
            <a:noFill/>
          </a:ln>
        </p:spPr>
        <p:txBody>
          <a:bodyPr vert="horz" lIns="91440" tIns="45720" rIns="91440" bIns="45720" rtlCol="0" anchor="ctr">
            <a:normAutofit/>
          </a:bodyPr>
          <a:lstStyle/>
          <a:p>
            <a:r>
              <a:rPr lang="zh-TW" altLang="en-US"/>
              <a:t>按一下以編輯母片標題樣式</a:t>
            </a:r>
            <a:endParaRPr lang="en-GB" dirty="0"/>
          </a:p>
        </p:txBody>
      </p:sp>
      <p:pic>
        <p:nvPicPr>
          <p:cNvPr id="10" name="圖片 9">
            <a:extLst>
              <a:ext uri="{FF2B5EF4-FFF2-40B4-BE49-F238E27FC236}">
                <a16:creationId xmlns:a16="http://schemas.microsoft.com/office/drawing/2014/main" id="{8EBE9799-3850-4FB5-AE1A-0561E4C8C570}"/>
              </a:ext>
            </a:extLst>
          </p:cNvPr>
          <p:cNvPicPr>
            <a:picLocks noChangeAspect="1"/>
          </p:cNvPicPr>
          <p:nvPr userDrawn="1"/>
        </p:nvPicPr>
        <p:blipFill>
          <a:blip r:embed="rId14" cstate="screen">
            <a:extLst>
              <a:ext uri="{28A0092B-C50C-407E-A947-70E740481C1C}">
                <a14:useLocalDpi xmlns:a14="http://schemas.microsoft.com/office/drawing/2010/main"/>
              </a:ext>
            </a:extLst>
          </a:blip>
          <a:srcRect/>
          <a:stretch/>
        </p:blipFill>
        <p:spPr>
          <a:xfrm>
            <a:off x="457200" y="6397413"/>
            <a:ext cx="1209675" cy="412825"/>
          </a:xfrm>
          <a:prstGeom prst="rect">
            <a:avLst/>
          </a:prstGeom>
        </p:spPr>
      </p:pic>
    </p:spTree>
    <p:extLst>
      <p:ext uri="{BB962C8B-B14F-4D97-AF65-F5344CB8AC3E}">
        <p14:creationId xmlns:p14="http://schemas.microsoft.com/office/powerpoint/2010/main" val="2112561937"/>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Lst>
  <p:hf hdr="0" dt="0"/>
  <p:txStyles>
    <p:titleStyle>
      <a:lvl1pPr algn="ctr" defTabSz="914400" rtl="0" eaLnBrk="1" latinLnBrk="0" hangingPunct="1">
        <a:spcBef>
          <a:spcPct val="0"/>
        </a:spcBef>
        <a:buNone/>
        <a:defRPr sz="4400" b="1" kern="1200" baseline="0">
          <a:solidFill>
            <a:schemeClr val="bg1"/>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mj-cs"/>
        </a:defRPr>
      </a:lvl1pPr>
    </p:titleStyle>
    <p:bodyStyle>
      <a:lvl1pPr marL="342900" indent="-342900" algn="l" defTabSz="914400" rtl="0" eaLnBrk="1" latinLnBrk="0" hangingPunct="1">
        <a:lnSpc>
          <a:spcPts val="3500"/>
        </a:lnSpc>
        <a:spcBef>
          <a:spcPts val="600"/>
        </a:spcBef>
        <a:spcAft>
          <a:spcPts val="600"/>
        </a:spcAft>
        <a:buFont typeface="Wingdings" panose="05000000000000000000" pitchFamily="2" charset="2"/>
        <a:buChar char="Ø"/>
        <a:defRPr sz="2800" kern="1200" baseline="0">
          <a:solidFill>
            <a:schemeClr val="tx1"/>
          </a:solidFill>
          <a:latin typeface="Times New Roman" panose="02020603050405020304" pitchFamily="18" charset="0"/>
          <a:ea typeface="標楷體" panose="03000509000000000000" pitchFamily="65" charset="-120"/>
          <a:cs typeface="+mn-cs"/>
        </a:defRPr>
      </a:lvl1pPr>
      <a:lvl2pPr marL="742950" indent="-285750" algn="l" defTabSz="914400" rtl="0" eaLnBrk="1" latinLnBrk="0" hangingPunct="1">
        <a:lnSpc>
          <a:spcPts val="3500"/>
        </a:lnSpc>
        <a:spcBef>
          <a:spcPts val="600"/>
        </a:spcBef>
        <a:spcAft>
          <a:spcPts val="600"/>
        </a:spcAft>
        <a:buFont typeface="Times New Roman" panose="02020603050405020304" pitchFamily="18" charset="0"/>
        <a:buChar char="‣"/>
        <a:defRPr sz="2800" kern="1200" baseline="0">
          <a:solidFill>
            <a:schemeClr val="tx1"/>
          </a:solidFill>
          <a:latin typeface="Times New Roman" panose="02020603050405020304" pitchFamily="18" charset="0"/>
          <a:ea typeface="標楷體" panose="03000509000000000000" pitchFamily="65" charset="-120"/>
          <a:cs typeface="+mn-cs"/>
        </a:defRPr>
      </a:lvl2pPr>
      <a:lvl3pPr marL="1143000" indent="-228600" algn="l" defTabSz="914400" rtl="0" eaLnBrk="1" latinLnBrk="0" hangingPunct="1">
        <a:lnSpc>
          <a:spcPts val="3500"/>
        </a:lnSpc>
        <a:spcBef>
          <a:spcPts val="600"/>
        </a:spcBef>
        <a:spcAft>
          <a:spcPts val="600"/>
        </a:spcAft>
        <a:buFont typeface="Arial" pitchFamily="34" charset="0"/>
        <a:buChar char="•"/>
        <a:defRPr sz="2400" kern="1200" baseline="0">
          <a:solidFill>
            <a:schemeClr val="tx1"/>
          </a:solidFill>
          <a:latin typeface="Times New Roman" panose="02020603050405020304" pitchFamily="18" charset="0"/>
          <a:ea typeface="標楷體" panose="03000509000000000000" pitchFamily="65" charset="-120"/>
          <a:cs typeface="+mn-cs"/>
        </a:defRPr>
      </a:lvl3pPr>
      <a:lvl4pPr marL="1600200" indent="-228600" algn="l" defTabSz="914400" rtl="0" eaLnBrk="1" latinLnBrk="0" hangingPunct="1">
        <a:lnSpc>
          <a:spcPts val="3500"/>
        </a:lnSpc>
        <a:spcBef>
          <a:spcPts val="600"/>
        </a:spcBef>
        <a:spcAft>
          <a:spcPts val="600"/>
        </a:spcAft>
        <a:buFont typeface="Arial" pitchFamily="34" charset="0"/>
        <a:buChar char="–"/>
        <a:defRPr sz="2000" kern="1200" baseline="0">
          <a:solidFill>
            <a:schemeClr val="tx1"/>
          </a:solidFill>
          <a:latin typeface="Times New Roman" panose="02020603050405020304" pitchFamily="18" charset="0"/>
          <a:ea typeface="標楷體" panose="03000509000000000000" pitchFamily="65" charset="-120"/>
          <a:cs typeface="+mn-cs"/>
        </a:defRPr>
      </a:lvl4pPr>
      <a:lvl5pPr marL="2057400" indent="-228600" algn="l" defTabSz="914400" rtl="0" eaLnBrk="1" latinLnBrk="0" hangingPunct="1">
        <a:lnSpc>
          <a:spcPts val="3500"/>
        </a:lnSpc>
        <a:spcBef>
          <a:spcPts val="600"/>
        </a:spcBef>
        <a:spcAft>
          <a:spcPts val="600"/>
        </a:spcAft>
        <a:buFont typeface="Arial" pitchFamily="34" charset="0"/>
        <a:buChar char="»"/>
        <a:defRPr sz="2000" kern="1200" baseline="0">
          <a:solidFill>
            <a:schemeClr val="tx1"/>
          </a:solidFill>
          <a:latin typeface="Times New Roman" panose="02020603050405020304" pitchFamily="18" charset="0"/>
          <a:ea typeface="標楷體" panose="03000509000000000000" pitchFamily="65"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20363;&#38988;9.1.pdf"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20363;&#38988;9.2.pdf"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20363;&#38988;9.3.pdf"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20363;&#38988;9.4.pdf"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20363;&#38988;9.5.pdf"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hyperlink" Target="&#20363;&#38988;9.6.pdf"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hyperlink" Target="&#20363;&#38988;9.7.pdf"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38E167-C255-48B7-BDC0-5A0D473CE32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F9B30F0-252E-4F9E-AAF6-98D20D05F313}"/>
              </a:ext>
            </a:extLst>
          </p:cNvPr>
          <p:cNvSpPr>
            <a:spLocks noGrp="1"/>
          </p:cNvSpPr>
          <p:nvPr>
            <p:ph idx="1"/>
          </p:nvPr>
        </p:nvSpPr>
        <p:spPr>
          <a:xfrm>
            <a:off x="457200" y="2504362"/>
            <a:ext cx="8229600" cy="3851987"/>
          </a:xfrm>
        </p:spPr>
        <p:txBody>
          <a:bodyPr/>
          <a:lstStyle/>
          <a:p>
            <a:pPr marL="0" lvl="0" indent="0">
              <a:lnSpc>
                <a:spcPct val="100000"/>
              </a:lnSpc>
              <a:spcBef>
                <a:spcPts val="0"/>
              </a:spcBef>
              <a:buNone/>
              <a:defRPr/>
            </a:pPr>
            <a:r>
              <a:rPr lang="zh-TW" altLang="en-US" dirty="0">
                <a:solidFill>
                  <a:prstClr val="black"/>
                </a:solidFill>
              </a:rPr>
              <a:t>本教學投影片係屬教科書著作之延伸，亦受著作權法之保護。</a:t>
            </a:r>
            <a:endParaRPr lang="en-US" altLang="zh-TW" dirty="0">
              <a:solidFill>
                <a:prstClr val="black"/>
              </a:solidFill>
            </a:endParaRPr>
          </a:p>
          <a:p>
            <a:pPr marL="0" lvl="0" indent="0">
              <a:lnSpc>
                <a:spcPct val="100000"/>
              </a:lnSpc>
              <a:spcBef>
                <a:spcPts val="0"/>
              </a:spcBef>
              <a:buNone/>
              <a:defRPr/>
            </a:pPr>
            <a:endParaRPr lang="en-US" altLang="zh-TW" dirty="0">
              <a:solidFill>
                <a:prstClr val="black"/>
              </a:solidFill>
            </a:endParaRPr>
          </a:p>
          <a:p>
            <a:pPr marL="0" lvl="0" indent="0">
              <a:lnSpc>
                <a:spcPct val="100000"/>
              </a:lnSpc>
              <a:spcBef>
                <a:spcPts val="0"/>
              </a:spcBef>
              <a:buNone/>
              <a:defRPr/>
            </a:pPr>
            <a:r>
              <a:rPr lang="zh-TW" altLang="en-US" dirty="0">
                <a:solidFill>
                  <a:prstClr val="black"/>
                </a:solidFill>
              </a:rPr>
              <a:t>請依出版社授權使用規範利用本教學資源，非經授權許可不得以影印、拷貝、列印等方法進行重製，亦不得改作、公開展示著作內容，亦請勿對第三人公開傳輸、散布。</a:t>
            </a:r>
            <a:endParaRPr lang="zh-TW" altLang="en-US" dirty="0"/>
          </a:p>
        </p:txBody>
      </p:sp>
      <p:pic>
        <p:nvPicPr>
          <p:cNvPr id="6" name="圖片 4">
            <a:extLst>
              <a:ext uri="{FF2B5EF4-FFF2-40B4-BE49-F238E27FC236}">
                <a16:creationId xmlns:a16="http://schemas.microsoft.com/office/drawing/2014/main" id="{F7F299D7-567D-4752-B1DC-293FF2FDF8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315790"/>
            <a:ext cx="3711633" cy="997527"/>
          </a:xfrm>
          <a:prstGeom prst="rect">
            <a:avLst/>
          </a:prstGeom>
          <a:solidFill>
            <a:schemeClr val="bg1">
              <a:alpha val="90000"/>
            </a:schemeClr>
          </a:solidFill>
        </p:spPr>
      </p:pic>
      <p:sp>
        <p:nvSpPr>
          <p:cNvPr id="7" name="頁尾版面配置區 6">
            <a:extLst>
              <a:ext uri="{FF2B5EF4-FFF2-40B4-BE49-F238E27FC236}">
                <a16:creationId xmlns:a16="http://schemas.microsoft.com/office/drawing/2014/main" id="{CF488463-771C-4E2C-A96B-D6D4C6BAEBA4}"/>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8" name="投影片編號版面配置區 7">
            <a:extLst>
              <a:ext uri="{FF2B5EF4-FFF2-40B4-BE49-F238E27FC236}">
                <a16:creationId xmlns:a16="http://schemas.microsoft.com/office/drawing/2014/main" id="{53CBDB13-F0A3-46ED-9413-FAEF6C30517F}"/>
              </a:ext>
            </a:extLst>
          </p:cNvPr>
          <p:cNvSpPr>
            <a:spLocks noGrp="1"/>
          </p:cNvSpPr>
          <p:nvPr>
            <p:ph type="sldNum" sz="quarter" idx="12"/>
          </p:nvPr>
        </p:nvSpPr>
        <p:spPr/>
        <p:txBody>
          <a:bodyPr/>
          <a:lstStyle/>
          <a:p>
            <a:fld id="{FFF700D2-071F-440E-A3FF-180D34BA4EC8}" type="slidenum">
              <a:rPr lang="en-GB" smtClean="0"/>
              <a:t>1</a:t>
            </a:fld>
            <a:endParaRPr lang="en-GB"/>
          </a:p>
        </p:txBody>
      </p:sp>
    </p:spTree>
    <p:extLst>
      <p:ext uri="{BB962C8B-B14F-4D97-AF65-F5344CB8AC3E}">
        <p14:creationId xmlns:p14="http://schemas.microsoft.com/office/powerpoint/2010/main" val="1452168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pPr>
              <a:defRPr/>
            </a:pPr>
            <a:r>
              <a:rPr lang="en-US" altLang="zh-TW" dirty="0"/>
              <a:t>9.2 </a:t>
            </a:r>
            <a:r>
              <a:rPr lang="zh-TW" altLang="en-US" dirty="0"/>
              <a:t>線動量守恆</a:t>
            </a:r>
          </a:p>
        </p:txBody>
      </p:sp>
      <p:sp>
        <p:nvSpPr>
          <p:cNvPr id="7" name="內容版面配置區 6">
            <a:extLst>
              <a:ext uri="{FF2B5EF4-FFF2-40B4-BE49-F238E27FC236}">
                <a16:creationId xmlns:a16="http://schemas.microsoft.com/office/drawing/2014/main" id="{A79C52BD-162A-4886-89D2-C80E0669FA34}"/>
              </a:ext>
            </a:extLst>
          </p:cNvPr>
          <p:cNvSpPr>
            <a:spLocks noGrp="1"/>
          </p:cNvSpPr>
          <p:nvPr>
            <p:ph sz="half" idx="1"/>
          </p:nvPr>
        </p:nvSpPr>
        <p:spPr/>
        <p:txBody>
          <a:bodyPr/>
          <a:lstStyle/>
          <a:p>
            <a:pPr>
              <a:lnSpc>
                <a:spcPct val="150000"/>
              </a:lnSpc>
            </a:pPr>
            <a:r>
              <a:rPr lang="zh-TW" altLang="en-US" dirty="0">
                <a:cs typeface="Times New Roman" pitchFamily="18" charset="0"/>
              </a:rPr>
              <a:t>圖 </a:t>
            </a:r>
            <a:r>
              <a:rPr lang="en-US" altLang="zh-TW" dirty="0">
                <a:cs typeface="Times New Roman" pitchFamily="18" charset="0"/>
              </a:rPr>
              <a:t>9.1 </a:t>
            </a:r>
            <a:r>
              <a:rPr lang="zh-TW" altLang="en-US" dirty="0">
                <a:cs typeface="Times New Roman" pitchFamily="18" charset="0"/>
              </a:rPr>
              <a:t>表兩質點</a:t>
            </a:r>
            <a:r>
              <a:rPr lang="en-US" altLang="zh-TW" dirty="0">
                <a:cs typeface="Times New Roman" pitchFamily="18" charset="0"/>
              </a:rPr>
              <a:t>(</a:t>
            </a:r>
            <a:r>
              <a:rPr lang="zh-TW" altLang="en-US" dirty="0">
                <a:cs typeface="Times New Roman" pitchFamily="18" charset="0"/>
              </a:rPr>
              <a:t>質量 </a:t>
            </a:r>
            <a:r>
              <a:rPr lang="en-US" altLang="zh-TW" i="1" dirty="0" err="1">
                <a:cs typeface="Times New Roman" pitchFamily="18" charset="0"/>
              </a:rPr>
              <a:t>m</a:t>
            </a:r>
            <a:r>
              <a:rPr lang="en-US" altLang="zh-TW" baseline="-25000" dirty="0" err="1">
                <a:cs typeface="Times New Roman" pitchFamily="18" charset="0"/>
              </a:rPr>
              <a:t>1</a:t>
            </a:r>
            <a:r>
              <a:rPr lang="zh-TW" altLang="en-US" dirty="0">
                <a:cs typeface="Times New Roman" pitchFamily="18" charset="0"/>
              </a:rPr>
              <a:t>、</a:t>
            </a:r>
            <a:r>
              <a:rPr lang="en-US" altLang="zh-TW" i="1" dirty="0" err="1">
                <a:cs typeface="Times New Roman" pitchFamily="18" charset="0"/>
              </a:rPr>
              <a:t>m</a:t>
            </a:r>
            <a:r>
              <a:rPr lang="en-US" altLang="zh-TW" baseline="-25000" dirty="0" err="1">
                <a:cs typeface="Times New Roman" pitchFamily="18" charset="0"/>
              </a:rPr>
              <a:t>2</a:t>
            </a:r>
            <a:r>
              <a:rPr lang="en-US" altLang="zh-TW" dirty="0">
                <a:cs typeface="Times New Roman" pitchFamily="18" charset="0"/>
              </a:rPr>
              <a:t>)</a:t>
            </a:r>
            <a:r>
              <a:rPr lang="zh-TW" altLang="en-US" dirty="0">
                <a:cs typeface="Times New Roman" pitchFamily="18" charset="0"/>
              </a:rPr>
              <a:t>間之碰撞，它們的初速度分別為 </a:t>
            </a:r>
            <a:r>
              <a:rPr lang="en-US" altLang="zh-TW" b="1" dirty="0" err="1">
                <a:cs typeface="Times New Roman" pitchFamily="18" charset="0"/>
              </a:rPr>
              <a:t>u</a:t>
            </a:r>
            <a:r>
              <a:rPr lang="en-US" altLang="zh-TW" baseline="-25000" dirty="0" err="1">
                <a:cs typeface="Times New Roman" pitchFamily="18" charset="0"/>
              </a:rPr>
              <a:t>1</a:t>
            </a:r>
            <a:r>
              <a:rPr lang="zh-TW" altLang="en-US" dirty="0">
                <a:cs typeface="Times New Roman" pitchFamily="18" charset="0"/>
              </a:rPr>
              <a:t>、</a:t>
            </a:r>
            <a:r>
              <a:rPr lang="en-US" altLang="zh-TW" b="1" dirty="0" err="1">
                <a:cs typeface="Times New Roman" pitchFamily="18" charset="0"/>
              </a:rPr>
              <a:t>u</a:t>
            </a:r>
            <a:r>
              <a:rPr lang="en-US" altLang="zh-TW" baseline="-25000" dirty="0" err="1">
                <a:cs typeface="Times New Roman" pitchFamily="18" charset="0"/>
              </a:rPr>
              <a:t>2</a:t>
            </a:r>
            <a:r>
              <a:rPr lang="en-US" altLang="zh-TW" dirty="0">
                <a:cs typeface="Times New Roman" pitchFamily="18" charset="0"/>
              </a:rPr>
              <a:t> </a:t>
            </a:r>
            <a:r>
              <a:rPr lang="zh-TW" altLang="en-US" dirty="0">
                <a:cs typeface="Times New Roman" pitchFamily="18" charset="0"/>
              </a:rPr>
              <a:t>而末速度為 </a:t>
            </a:r>
            <a:r>
              <a:rPr lang="en-US" altLang="zh-TW" b="1" dirty="0" err="1">
                <a:cs typeface="Times New Roman" pitchFamily="18" charset="0"/>
              </a:rPr>
              <a:t>v</a:t>
            </a:r>
            <a:r>
              <a:rPr lang="en-US" altLang="zh-TW" baseline="-25000" dirty="0" err="1">
                <a:cs typeface="Times New Roman" pitchFamily="18" charset="0"/>
              </a:rPr>
              <a:t>1</a:t>
            </a:r>
            <a:r>
              <a:rPr lang="zh-TW" altLang="en-US" dirty="0">
                <a:cs typeface="Times New Roman" pitchFamily="18" charset="0"/>
              </a:rPr>
              <a:t>、</a:t>
            </a:r>
            <a:r>
              <a:rPr lang="en-US" altLang="zh-TW" b="1" dirty="0" err="1">
                <a:cs typeface="Times New Roman" pitchFamily="18" charset="0"/>
              </a:rPr>
              <a:t>v</a:t>
            </a:r>
            <a:r>
              <a:rPr lang="en-US" altLang="zh-TW" baseline="-25000" dirty="0" err="1">
                <a:cs typeface="Times New Roman" pitchFamily="18" charset="0"/>
              </a:rPr>
              <a:t>2</a:t>
            </a:r>
            <a:r>
              <a:rPr lang="zh-TW" altLang="en-US" dirty="0">
                <a:cs typeface="Times New Roman" pitchFamily="18" charset="0"/>
              </a:rPr>
              <a:t>。</a:t>
            </a:r>
          </a:p>
          <a:p>
            <a:pPr>
              <a:lnSpc>
                <a:spcPct val="150000"/>
              </a:lnSpc>
            </a:pPr>
            <a:endParaRPr lang="zh-TW" altLang="en-US" dirty="0"/>
          </a:p>
        </p:txBody>
      </p:sp>
      <p:pic>
        <p:nvPicPr>
          <p:cNvPr id="9" name="內容版面配置區 8">
            <a:extLst>
              <a:ext uri="{FF2B5EF4-FFF2-40B4-BE49-F238E27FC236}">
                <a16:creationId xmlns:a16="http://schemas.microsoft.com/office/drawing/2014/main" id="{33D21247-07CA-463D-BFDD-6A26E006C384}"/>
              </a:ext>
            </a:extLst>
          </p:cNvPr>
          <p:cNvPicPr>
            <a:picLocks noGrp="1" noChangeAspect="1"/>
          </p:cNvPicPr>
          <p:nvPr>
            <p:ph sz="half" idx="2"/>
          </p:nvPr>
        </p:nvPicPr>
        <p:blipFill>
          <a:blip r:embed="rId2"/>
          <a:stretch>
            <a:fillRect/>
          </a:stretch>
        </p:blipFill>
        <p:spPr>
          <a:xfrm>
            <a:off x="4788024" y="1484784"/>
            <a:ext cx="3680460" cy="3440430"/>
          </a:xfrm>
          <a:prstGeom prst="rect">
            <a:avLst/>
          </a:prstGeom>
        </p:spPr>
      </p:pic>
      <p:sp>
        <p:nvSpPr>
          <p:cNvPr id="2" name="頁尾版面配置區 1">
            <a:extLst>
              <a:ext uri="{FF2B5EF4-FFF2-40B4-BE49-F238E27FC236}">
                <a16:creationId xmlns:a16="http://schemas.microsoft.com/office/drawing/2014/main" id="{633B5A22-66D6-43CA-92FE-1E076F1B9852}"/>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4" name="投影片編號版面配置區 3">
            <a:extLst>
              <a:ext uri="{FF2B5EF4-FFF2-40B4-BE49-F238E27FC236}">
                <a16:creationId xmlns:a16="http://schemas.microsoft.com/office/drawing/2014/main" id="{66BA8300-161E-41FB-B0E5-C1FAED764613}"/>
              </a:ext>
            </a:extLst>
          </p:cNvPr>
          <p:cNvSpPr>
            <a:spLocks noGrp="1"/>
          </p:cNvSpPr>
          <p:nvPr>
            <p:ph type="sldNum" sz="quarter" idx="12"/>
          </p:nvPr>
        </p:nvSpPr>
        <p:spPr/>
        <p:txBody>
          <a:bodyPr/>
          <a:lstStyle/>
          <a:p>
            <a:fld id="{FFF700D2-071F-440E-A3FF-180D34BA4EC8}" type="slidenum">
              <a:rPr lang="en-GB" smtClean="0"/>
              <a:t>10</a:t>
            </a:fld>
            <a:endParaRPr lang="en-GB"/>
          </a:p>
        </p:txBody>
      </p:sp>
    </p:spTree>
    <p:extLst>
      <p:ext uri="{BB962C8B-B14F-4D97-AF65-F5344CB8AC3E}">
        <p14:creationId xmlns:p14="http://schemas.microsoft.com/office/powerpoint/2010/main" val="14103844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9.2 </a:t>
            </a:r>
            <a:r>
              <a:rPr lang="zh-TW" altLang="en-US" dirty="0"/>
              <a:t>線動量守恆</a:t>
            </a:r>
          </a:p>
        </p:txBody>
      </p:sp>
      <p:sp>
        <p:nvSpPr>
          <p:cNvPr id="10" name="內容版面配置區 9">
            <a:extLst>
              <a:ext uri="{FF2B5EF4-FFF2-40B4-BE49-F238E27FC236}">
                <a16:creationId xmlns:a16="http://schemas.microsoft.com/office/drawing/2014/main" id="{ADA973BF-395F-4BB4-9D4C-8F501E844193}"/>
              </a:ext>
            </a:extLst>
          </p:cNvPr>
          <p:cNvSpPr>
            <a:spLocks noGrp="1"/>
          </p:cNvSpPr>
          <p:nvPr>
            <p:ph idx="1"/>
          </p:nvPr>
        </p:nvSpPr>
        <p:spPr/>
        <p:txBody>
          <a:bodyPr/>
          <a:lstStyle/>
          <a:p>
            <a:r>
              <a:rPr lang="zh-TW" altLang="en-US" dirty="0">
                <a:cs typeface="Times New Roman" pitchFamily="18" charset="0"/>
              </a:rPr>
              <a:t>它們的初速度及末速度遵守</a:t>
            </a:r>
            <a:r>
              <a:rPr lang="zh-TW" altLang="en-US" b="1" dirty="0">
                <a:solidFill>
                  <a:srgbClr val="C00000"/>
                </a:solidFill>
                <a:cs typeface="Times New Roman" pitchFamily="18" charset="0"/>
              </a:rPr>
              <a:t>線動量守恆原理</a:t>
            </a:r>
            <a:r>
              <a:rPr lang="en-US" altLang="zh-TW" dirty="0">
                <a:cs typeface="Times New Roman" pitchFamily="18" charset="0"/>
              </a:rPr>
              <a:t>(conservation of linear momentum)</a:t>
            </a:r>
            <a:r>
              <a:rPr lang="zh-TW" altLang="en-US" dirty="0">
                <a:cs typeface="Times New Roman" pitchFamily="18" charset="0"/>
              </a:rPr>
              <a:t>：</a:t>
            </a:r>
            <a:endParaRPr lang="en-US" altLang="zh-TW" dirty="0">
              <a:cs typeface="Times New Roman" pitchFamily="18" charset="0"/>
            </a:endParaRPr>
          </a:p>
          <a:p>
            <a:endParaRPr lang="en-US" altLang="zh-TW" dirty="0">
              <a:cs typeface="Times New Roman" pitchFamily="18" charset="0"/>
            </a:endParaRPr>
          </a:p>
          <a:p>
            <a:r>
              <a:rPr lang="zh-TW" altLang="en-US" dirty="0">
                <a:cs typeface="Times New Roman" pitchFamily="18" charset="0"/>
              </a:rPr>
              <a:t>因為此式為一向量方程式，故每一方向上的分量亦須各自守恆：</a:t>
            </a:r>
          </a:p>
          <a:p>
            <a:endParaRPr lang="zh-TW" altLang="en-US" dirty="0"/>
          </a:p>
        </p:txBody>
      </p:sp>
      <p:sp>
        <p:nvSpPr>
          <p:cNvPr id="2" name="頁尾版面配置區 1">
            <a:extLst>
              <a:ext uri="{FF2B5EF4-FFF2-40B4-BE49-F238E27FC236}">
                <a16:creationId xmlns:a16="http://schemas.microsoft.com/office/drawing/2014/main" id="{44AF69C9-2AA7-4A8A-B4BD-4706D8946B56}"/>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4" name="投影片編號版面配置區 3">
            <a:extLst>
              <a:ext uri="{FF2B5EF4-FFF2-40B4-BE49-F238E27FC236}">
                <a16:creationId xmlns:a16="http://schemas.microsoft.com/office/drawing/2014/main" id="{BFB1A24E-F5ED-4710-AAA2-5808FBFE90FF}"/>
              </a:ext>
            </a:extLst>
          </p:cNvPr>
          <p:cNvSpPr>
            <a:spLocks noGrp="1"/>
          </p:cNvSpPr>
          <p:nvPr>
            <p:ph type="sldNum" sz="quarter" idx="12"/>
          </p:nvPr>
        </p:nvSpPr>
        <p:spPr/>
        <p:txBody>
          <a:bodyPr/>
          <a:lstStyle/>
          <a:p>
            <a:fld id="{FFF700D2-071F-440E-A3FF-180D34BA4EC8}" type="slidenum">
              <a:rPr lang="en-GB" smtClean="0"/>
              <a:pPr/>
              <a:t>11</a:t>
            </a:fld>
            <a:endParaRPr lang="en-GB"/>
          </a:p>
        </p:txBody>
      </p:sp>
      <p:pic>
        <p:nvPicPr>
          <p:cNvPr id="11" name="圖片 10">
            <a:extLst>
              <a:ext uri="{FF2B5EF4-FFF2-40B4-BE49-F238E27FC236}">
                <a16:creationId xmlns:a16="http://schemas.microsoft.com/office/drawing/2014/main" id="{06E9F6DA-6C77-4A56-8176-5F7D9F05E79B}"/>
              </a:ext>
            </a:extLst>
          </p:cNvPr>
          <p:cNvPicPr>
            <a:picLocks noChangeAspect="1"/>
          </p:cNvPicPr>
          <p:nvPr/>
        </p:nvPicPr>
        <p:blipFill>
          <a:blip r:embed="rId2"/>
          <a:stretch>
            <a:fillRect/>
          </a:stretch>
        </p:blipFill>
        <p:spPr>
          <a:xfrm>
            <a:off x="1692592" y="2348880"/>
            <a:ext cx="6994208" cy="440055"/>
          </a:xfrm>
          <a:prstGeom prst="rect">
            <a:avLst/>
          </a:prstGeom>
        </p:spPr>
      </p:pic>
      <p:pic>
        <p:nvPicPr>
          <p:cNvPr id="12" name="圖片 11">
            <a:extLst>
              <a:ext uri="{FF2B5EF4-FFF2-40B4-BE49-F238E27FC236}">
                <a16:creationId xmlns:a16="http://schemas.microsoft.com/office/drawing/2014/main" id="{B12E2834-5BD8-482C-B0BB-3E8B8B73DEC5}"/>
              </a:ext>
            </a:extLst>
          </p:cNvPr>
          <p:cNvPicPr>
            <a:picLocks noChangeAspect="1"/>
          </p:cNvPicPr>
          <p:nvPr/>
        </p:nvPicPr>
        <p:blipFill>
          <a:blip r:embed="rId3"/>
          <a:stretch>
            <a:fillRect/>
          </a:stretch>
        </p:blipFill>
        <p:spPr>
          <a:xfrm>
            <a:off x="1597952" y="4199050"/>
            <a:ext cx="7067550" cy="1360170"/>
          </a:xfrm>
          <a:prstGeom prst="rect">
            <a:avLst/>
          </a:prstGeom>
        </p:spPr>
      </p:pic>
    </p:spTree>
    <p:extLst>
      <p:ext uri="{BB962C8B-B14F-4D97-AF65-F5344CB8AC3E}">
        <p14:creationId xmlns:p14="http://schemas.microsoft.com/office/powerpoint/2010/main" val="42316066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9.2 </a:t>
            </a:r>
            <a:r>
              <a:rPr lang="zh-TW" altLang="en-US" dirty="0"/>
              <a:t>線動量守恆</a:t>
            </a:r>
          </a:p>
        </p:txBody>
      </p:sp>
      <p:sp>
        <p:nvSpPr>
          <p:cNvPr id="10" name="內容版面配置區 9">
            <a:extLst>
              <a:ext uri="{FF2B5EF4-FFF2-40B4-BE49-F238E27FC236}">
                <a16:creationId xmlns:a16="http://schemas.microsoft.com/office/drawing/2014/main" id="{3E003869-C9BD-42B3-AE08-F38DD655CBA0}"/>
              </a:ext>
            </a:extLst>
          </p:cNvPr>
          <p:cNvSpPr>
            <a:spLocks noGrp="1"/>
          </p:cNvSpPr>
          <p:nvPr>
            <p:ph idx="1"/>
          </p:nvPr>
        </p:nvSpPr>
        <p:spPr/>
        <p:txBody>
          <a:bodyPr/>
          <a:lstStyle/>
          <a:p>
            <a:pPr>
              <a:lnSpc>
                <a:spcPts val="3600"/>
              </a:lnSpc>
            </a:pPr>
            <a:r>
              <a:rPr lang="zh-TW" altLang="en-US" dirty="0">
                <a:cs typeface="Times New Roman" pitchFamily="18" charset="0"/>
              </a:rPr>
              <a:t>為使線動量守恆能適用，須無淨外力作用在這個系統上。</a:t>
            </a:r>
            <a:endParaRPr lang="en-US" altLang="zh-TW" dirty="0">
              <a:cs typeface="Times New Roman" pitchFamily="18" charset="0"/>
            </a:endParaRPr>
          </a:p>
          <a:p>
            <a:pPr>
              <a:lnSpc>
                <a:spcPts val="3600"/>
              </a:lnSpc>
            </a:pPr>
            <a:r>
              <a:rPr lang="zh-TW" altLang="en-US" dirty="0">
                <a:cs typeface="Times New Roman" pitchFamily="18" charset="0"/>
              </a:rPr>
              <a:t>為了說明這點，我們且設作用在 </a:t>
            </a:r>
            <a:r>
              <a:rPr lang="en-US" altLang="zh-TW" i="1" dirty="0" err="1">
                <a:cs typeface="Times New Roman" pitchFamily="18" charset="0"/>
              </a:rPr>
              <a:t>m</a:t>
            </a:r>
            <a:r>
              <a:rPr lang="en-US" altLang="zh-TW" baseline="-25000" dirty="0" err="1">
                <a:cs typeface="Times New Roman" pitchFamily="18" charset="0"/>
              </a:rPr>
              <a:t>1</a:t>
            </a:r>
            <a:r>
              <a:rPr lang="zh-TW" altLang="en-US" dirty="0">
                <a:cs typeface="Times New Roman" pitchFamily="18" charset="0"/>
              </a:rPr>
              <a:t>、</a:t>
            </a:r>
            <a:r>
              <a:rPr lang="en-US" altLang="zh-TW" i="1" dirty="0" err="1">
                <a:cs typeface="Times New Roman" pitchFamily="18" charset="0"/>
              </a:rPr>
              <a:t>m</a:t>
            </a:r>
            <a:r>
              <a:rPr lang="en-US" altLang="zh-TW" baseline="-25000" dirty="0" err="1">
                <a:cs typeface="Times New Roman" pitchFamily="18" charset="0"/>
              </a:rPr>
              <a:t>2</a:t>
            </a:r>
            <a:r>
              <a:rPr lang="en-US" altLang="zh-TW" dirty="0">
                <a:cs typeface="Times New Roman" pitchFamily="18" charset="0"/>
              </a:rPr>
              <a:t> </a:t>
            </a:r>
            <a:r>
              <a:rPr lang="zh-TW" altLang="en-US" dirty="0">
                <a:cs typeface="Times New Roman" pitchFamily="18" charset="0"/>
              </a:rPr>
              <a:t>上的外力分別為 </a:t>
            </a:r>
            <a:r>
              <a:rPr lang="en-US" altLang="zh-TW" b="1" dirty="0" err="1">
                <a:cs typeface="Times New Roman" pitchFamily="18" charset="0"/>
              </a:rPr>
              <a:t>F</a:t>
            </a:r>
            <a:r>
              <a:rPr lang="en-US" altLang="zh-TW" baseline="-25000" dirty="0" err="1">
                <a:cs typeface="Times New Roman" pitchFamily="18" charset="0"/>
              </a:rPr>
              <a:t>1e</a:t>
            </a:r>
            <a:r>
              <a:rPr lang="en-US" altLang="zh-TW" baseline="-25000" dirty="0">
                <a:cs typeface="Times New Roman" pitchFamily="18" charset="0"/>
              </a:rPr>
              <a:t> </a:t>
            </a:r>
            <a:r>
              <a:rPr lang="zh-TW" altLang="en-US" dirty="0">
                <a:cs typeface="Times New Roman" pitchFamily="18" charset="0"/>
              </a:rPr>
              <a:t>及 </a:t>
            </a:r>
            <a:r>
              <a:rPr lang="en-US" altLang="zh-TW" b="1" dirty="0" err="1">
                <a:cs typeface="Times New Roman" pitchFamily="18" charset="0"/>
              </a:rPr>
              <a:t>F</a:t>
            </a:r>
            <a:r>
              <a:rPr lang="en-US" altLang="zh-TW" baseline="-25000" dirty="0" err="1">
                <a:cs typeface="Times New Roman" pitchFamily="18" charset="0"/>
              </a:rPr>
              <a:t>2e</a:t>
            </a:r>
            <a:r>
              <a:rPr lang="zh-TW" altLang="en-US" dirty="0">
                <a:cs typeface="Times New Roman" pitchFamily="18" charset="0"/>
              </a:rPr>
              <a:t>。</a:t>
            </a:r>
            <a:endParaRPr lang="en-US" altLang="zh-TW" dirty="0">
              <a:cs typeface="Times New Roman" pitchFamily="18" charset="0"/>
            </a:endParaRPr>
          </a:p>
          <a:p>
            <a:pPr>
              <a:lnSpc>
                <a:spcPts val="3600"/>
              </a:lnSpc>
            </a:pPr>
            <a:r>
              <a:rPr lang="zh-TW" altLang="en-US" dirty="0">
                <a:cs typeface="Times New Roman" pitchFamily="18" charset="0"/>
              </a:rPr>
              <a:t>由 </a:t>
            </a:r>
            <a:r>
              <a:rPr lang="en-US" altLang="zh-TW" dirty="0">
                <a:cs typeface="Times New Roman" pitchFamily="18" charset="0"/>
              </a:rPr>
              <a:t>9.3 </a:t>
            </a:r>
            <a:r>
              <a:rPr lang="zh-TW" altLang="en-US" dirty="0">
                <a:cs typeface="Times New Roman" pitchFamily="18" charset="0"/>
              </a:rPr>
              <a:t>式，得</a:t>
            </a:r>
            <a:r>
              <a:rPr lang="en-US" altLang="zh-TW" dirty="0">
                <a:cs typeface="Times New Roman" pitchFamily="18" charset="0"/>
              </a:rPr>
              <a:t>(</a:t>
            </a:r>
            <a:r>
              <a:rPr lang="en-US" altLang="zh-TW" b="1" dirty="0" err="1">
                <a:cs typeface="Times New Roman" pitchFamily="18" charset="0"/>
              </a:rPr>
              <a:t>F</a:t>
            </a:r>
            <a:r>
              <a:rPr lang="en-US" altLang="zh-TW" baseline="-25000" dirty="0" err="1">
                <a:cs typeface="Times New Roman" pitchFamily="18" charset="0"/>
              </a:rPr>
              <a:t>1e</a:t>
            </a:r>
            <a:r>
              <a:rPr lang="en-US" altLang="zh-TW" dirty="0">
                <a:cs typeface="Times New Roman" pitchFamily="18" charset="0"/>
              </a:rPr>
              <a:t> + </a:t>
            </a:r>
            <a:r>
              <a:rPr lang="en-US" altLang="zh-TW" b="1" dirty="0" err="1">
                <a:cs typeface="Times New Roman" pitchFamily="18" charset="0"/>
              </a:rPr>
              <a:t>F</a:t>
            </a:r>
            <a:r>
              <a:rPr lang="en-US" altLang="zh-TW" baseline="-25000" dirty="0" err="1">
                <a:cs typeface="Times New Roman" pitchFamily="18" charset="0"/>
              </a:rPr>
              <a:t>12</a:t>
            </a:r>
            <a:r>
              <a:rPr lang="en-US" altLang="zh-TW" dirty="0">
                <a:cs typeface="Times New Roman" pitchFamily="18" charset="0"/>
              </a:rPr>
              <a:t>) = </a:t>
            </a:r>
            <a:r>
              <a:rPr lang="en-US" altLang="zh-TW" i="1" dirty="0" err="1">
                <a:cs typeface="Times New Roman" pitchFamily="18" charset="0"/>
              </a:rPr>
              <a:t>d</a:t>
            </a:r>
            <a:r>
              <a:rPr lang="en-US" altLang="zh-TW" b="1" dirty="0" err="1">
                <a:cs typeface="Times New Roman" pitchFamily="18" charset="0"/>
              </a:rPr>
              <a:t>p</a:t>
            </a:r>
            <a:r>
              <a:rPr lang="en-US" altLang="zh-TW" baseline="-25000" dirty="0" err="1">
                <a:cs typeface="Times New Roman" pitchFamily="18" charset="0"/>
              </a:rPr>
              <a:t>1</a:t>
            </a:r>
            <a:r>
              <a:rPr lang="en-US" altLang="zh-TW" dirty="0">
                <a:cs typeface="Times New Roman" pitchFamily="18" charset="0"/>
              </a:rPr>
              <a:t>/</a:t>
            </a:r>
            <a:r>
              <a:rPr lang="en-US" altLang="zh-TW" i="1" dirty="0">
                <a:cs typeface="Times New Roman" pitchFamily="18" charset="0"/>
              </a:rPr>
              <a:t>dt</a:t>
            </a:r>
            <a:r>
              <a:rPr lang="en-US" altLang="zh-TW" dirty="0">
                <a:cs typeface="Times New Roman" pitchFamily="18" charset="0"/>
              </a:rPr>
              <a:t>(</a:t>
            </a:r>
            <a:r>
              <a:rPr lang="zh-TW" altLang="en-US" dirty="0">
                <a:cs typeface="Times New Roman" pitchFamily="18" charset="0"/>
              </a:rPr>
              <a:t>對 </a:t>
            </a:r>
            <a:r>
              <a:rPr lang="en-US" altLang="zh-TW" i="1" dirty="0" err="1">
                <a:cs typeface="Times New Roman" pitchFamily="18" charset="0"/>
              </a:rPr>
              <a:t>m</a:t>
            </a:r>
            <a:r>
              <a:rPr lang="en-US" altLang="zh-TW" baseline="-25000" dirty="0" err="1">
                <a:cs typeface="Times New Roman" pitchFamily="18" charset="0"/>
              </a:rPr>
              <a:t>1</a:t>
            </a:r>
            <a:r>
              <a:rPr lang="en-US" altLang="zh-TW" dirty="0">
                <a:cs typeface="Times New Roman" pitchFamily="18" charset="0"/>
              </a:rPr>
              <a:t> </a:t>
            </a:r>
            <a:r>
              <a:rPr lang="zh-TW" altLang="en-US" dirty="0">
                <a:cs typeface="Times New Roman" pitchFamily="18" charset="0"/>
              </a:rPr>
              <a:t>而言</a:t>
            </a:r>
            <a:r>
              <a:rPr lang="en-US" altLang="zh-TW" dirty="0">
                <a:cs typeface="Times New Roman" pitchFamily="18" charset="0"/>
              </a:rPr>
              <a:t>)</a:t>
            </a:r>
            <a:r>
              <a:rPr lang="zh-TW" altLang="en-US" dirty="0">
                <a:cs typeface="Times New Roman" pitchFamily="18" charset="0"/>
              </a:rPr>
              <a:t>及</a:t>
            </a:r>
            <a:r>
              <a:rPr lang="en-US" altLang="zh-TW" dirty="0">
                <a:cs typeface="Times New Roman" pitchFamily="18" charset="0"/>
              </a:rPr>
              <a:t>(</a:t>
            </a:r>
            <a:r>
              <a:rPr lang="en-US" altLang="zh-TW" b="1" dirty="0" err="1">
                <a:cs typeface="Times New Roman" pitchFamily="18" charset="0"/>
              </a:rPr>
              <a:t>F</a:t>
            </a:r>
            <a:r>
              <a:rPr lang="en-US" altLang="zh-TW" baseline="-25000" dirty="0" err="1">
                <a:cs typeface="Times New Roman" pitchFamily="18" charset="0"/>
              </a:rPr>
              <a:t>2e</a:t>
            </a:r>
            <a:r>
              <a:rPr lang="en-US" altLang="zh-TW" dirty="0">
                <a:cs typeface="Times New Roman" pitchFamily="18" charset="0"/>
              </a:rPr>
              <a:t> + </a:t>
            </a:r>
            <a:r>
              <a:rPr lang="en-US" altLang="zh-TW" b="1" dirty="0" err="1">
                <a:cs typeface="Times New Roman" pitchFamily="18" charset="0"/>
              </a:rPr>
              <a:t>F</a:t>
            </a:r>
            <a:r>
              <a:rPr lang="en-US" altLang="zh-TW" baseline="-25000" dirty="0" err="1">
                <a:cs typeface="Times New Roman" pitchFamily="18" charset="0"/>
              </a:rPr>
              <a:t>21</a:t>
            </a:r>
            <a:r>
              <a:rPr lang="en-US" altLang="zh-TW" dirty="0">
                <a:cs typeface="Times New Roman" pitchFamily="18" charset="0"/>
              </a:rPr>
              <a:t>) = </a:t>
            </a:r>
            <a:r>
              <a:rPr lang="en-US" altLang="zh-TW" i="1" dirty="0" err="1">
                <a:cs typeface="Times New Roman" pitchFamily="18" charset="0"/>
              </a:rPr>
              <a:t>d</a:t>
            </a:r>
            <a:r>
              <a:rPr lang="en-US" altLang="zh-TW" b="1" dirty="0" err="1">
                <a:cs typeface="Times New Roman" pitchFamily="18" charset="0"/>
              </a:rPr>
              <a:t>p</a:t>
            </a:r>
            <a:r>
              <a:rPr lang="en-US" altLang="zh-TW" baseline="-25000" dirty="0" err="1">
                <a:cs typeface="Times New Roman" pitchFamily="18" charset="0"/>
              </a:rPr>
              <a:t>2</a:t>
            </a:r>
            <a:r>
              <a:rPr lang="en-US" altLang="zh-TW" dirty="0">
                <a:cs typeface="Times New Roman" pitchFamily="18" charset="0"/>
              </a:rPr>
              <a:t>/</a:t>
            </a:r>
            <a:r>
              <a:rPr lang="en-US" altLang="zh-TW" i="1" dirty="0">
                <a:cs typeface="Times New Roman" pitchFamily="18" charset="0"/>
              </a:rPr>
              <a:t>dt</a:t>
            </a:r>
            <a:r>
              <a:rPr lang="en-US" altLang="zh-TW" dirty="0">
                <a:cs typeface="Times New Roman" pitchFamily="18" charset="0"/>
              </a:rPr>
              <a:t>(</a:t>
            </a:r>
            <a:r>
              <a:rPr lang="zh-TW" altLang="en-US" dirty="0">
                <a:cs typeface="Times New Roman" pitchFamily="18" charset="0"/>
              </a:rPr>
              <a:t>對 </a:t>
            </a:r>
            <a:r>
              <a:rPr lang="en-US" altLang="zh-TW" i="1" dirty="0" err="1">
                <a:cs typeface="Times New Roman" pitchFamily="18" charset="0"/>
              </a:rPr>
              <a:t>m</a:t>
            </a:r>
            <a:r>
              <a:rPr lang="en-US" altLang="zh-TW" baseline="-25000" dirty="0" err="1">
                <a:cs typeface="Times New Roman" pitchFamily="18" charset="0"/>
              </a:rPr>
              <a:t>2</a:t>
            </a:r>
            <a:r>
              <a:rPr lang="en-US" altLang="zh-TW" dirty="0">
                <a:cs typeface="Times New Roman" pitchFamily="18" charset="0"/>
              </a:rPr>
              <a:t> </a:t>
            </a:r>
            <a:r>
              <a:rPr lang="zh-TW" altLang="en-US" dirty="0">
                <a:cs typeface="Times New Roman" pitchFamily="18" charset="0"/>
              </a:rPr>
              <a:t>而言</a:t>
            </a:r>
            <a:r>
              <a:rPr lang="en-US" altLang="zh-TW" dirty="0">
                <a:cs typeface="Times New Roman" pitchFamily="18" charset="0"/>
              </a:rPr>
              <a:t>)</a:t>
            </a:r>
            <a:r>
              <a:rPr lang="zh-TW" altLang="en-US" dirty="0">
                <a:cs typeface="Times New Roman" pitchFamily="18" charset="0"/>
              </a:rPr>
              <a:t>。</a:t>
            </a:r>
            <a:endParaRPr lang="en-US" altLang="zh-TW" dirty="0">
              <a:cs typeface="Times New Roman" pitchFamily="18" charset="0"/>
            </a:endParaRPr>
          </a:p>
          <a:p>
            <a:pPr>
              <a:lnSpc>
                <a:spcPts val="3600"/>
              </a:lnSpc>
            </a:pPr>
            <a:r>
              <a:rPr lang="zh-TW" altLang="en-US" dirty="0">
                <a:cs typeface="Times New Roman" pitchFamily="18" charset="0"/>
              </a:rPr>
              <a:t>兩式相加，並應用牛頓第三定律 </a:t>
            </a:r>
            <a:r>
              <a:rPr lang="en-US" altLang="zh-TW" b="1" dirty="0" err="1">
                <a:cs typeface="Times New Roman" pitchFamily="18" charset="0"/>
              </a:rPr>
              <a:t>F</a:t>
            </a:r>
            <a:r>
              <a:rPr lang="en-US" altLang="zh-TW" baseline="-25000" dirty="0" err="1">
                <a:cs typeface="Times New Roman" pitchFamily="18" charset="0"/>
              </a:rPr>
              <a:t>12</a:t>
            </a:r>
            <a:r>
              <a:rPr lang="en-US" altLang="zh-TW" dirty="0">
                <a:cs typeface="Times New Roman" pitchFamily="18" charset="0"/>
              </a:rPr>
              <a:t> + </a:t>
            </a:r>
            <a:r>
              <a:rPr lang="en-US" altLang="zh-TW" b="1" dirty="0" err="1">
                <a:cs typeface="Times New Roman" pitchFamily="18" charset="0"/>
              </a:rPr>
              <a:t>F</a:t>
            </a:r>
            <a:r>
              <a:rPr lang="en-US" altLang="zh-TW" baseline="-25000" dirty="0" err="1">
                <a:cs typeface="Times New Roman" pitchFamily="18" charset="0"/>
              </a:rPr>
              <a:t>21</a:t>
            </a:r>
            <a:r>
              <a:rPr lang="en-US" altLang="zh-TW" dirty="0">
                <a:cs typeface="Times New Roman" pitchFamily="18" charset="0"/>
              </a:rPr>
              <a:t> = 0 </a:t>
            </a:r>
            <a:r>
              <a:rPr lang="zh-TW" altLang="en-US" dirty="0">
                <a:cs typeface="Times New Roman" pitchFamily="18" charset="0"/>
              </a:rPr>
              <a:t>得：</a:t>
            </a:r>
            <a:endParaRPr lang="zh-TW" altLang="en-US" dirty="0"/>
          </a:p>
        </p:txBody>
      </p:sp>
      <p:sp>
        <p:nvSpPr>
          <p:cNvPr id="2" name="頁尾版面配置區 1">
            <a:extLst>
              <a:ext uri="{FF2B5EF4-FFF2-40B4-BE49-F238E27FC236}">
                <a16:creationId xmlns:a16="http://schemas.microsoft.com/office/drawing/2014/main" id="{CCEB9EF9-3FDE-42F2-B85A-8DB8BC4F3633}"/>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4" name="投影片編號版面配置區 3">
            <a:extLst>
              <a:ext uri="{FF2B5EF4-FFF2-40B4-BE49-F238E27FC236}">
                <a16:creationId xmlns:a16="http://schemas.microsoft.com/office/drawing/2014/main" id="{5B17A29E-33C9-41BA-8F3A-8542E934A61B}"/>
              </a:ext>
            </a:extLst>
          </p:cNvPr>
          <p:cNvSpPr>
            <a:spLocks noGrp="1"/>
          </p:cNvSpPr>
          <p:nvPr>
            <p:ph type="sldNum" sz="quarter" idx="12"/>
          </p:nvPr>
        </p:nvSpPr>
        <p:spPr/>
        <p:txBody>
          <a:bodyPr/>
          <a:lstStyle/>
          <a:p>
            <a:fld id="{FFF700D2-071F-440E-A3FF-180D34BA4EC8}" type="slidenum">
              <a:rPr lang="en-GB" smtClean="0"/>
              <a:pPr/>
              <a:t>12</a:t>
            </a:fld>
            <a:endParaRPr lang="en-GB"/>
          </a:p>
        </p:txBody>
      </p:sp>
      <p:pic>
        <p:nvPicPr>
          <p:cNvPr id="11" name="圖片 10">
            <a:extLst>
              <a:ext uri="{FF2B5EF4-FFF2-40B4-BE49-F238E27FC236}">
                <a16:creationId xmlns:a16="http://schemas.microsoft.com/office/drawing/2014/main" id="{2EC32C09-15EA-490D-9B32-F47928B899A6}"/>
              </a:ext>
            </a:extLst>
          </p:cNvPr>
          <p:cNvPicPr>
            <a:picLocks noChangeAspect="1"/>
          </p:cNvPicPr>
          <p:nvPr/>
        </p:nvPicPr>
        <p:blipFill>
          <a:blip r:embed="rId2"/>
          <a:stretch>
            <a:fillRect/>
          </a:stretch>
        </p:blipFill>
        <p:spPr>
          <a:xfrm>
            <a:off x="2915816" y="5225918"/>
            <a:ext cx="2853690" cy="753428"/>
          </a:xfrm>
          <a:prstGeom prst="rect">
            <a:avLst/>
          </a:prstGeom>
        </p:spPr>
      </p:pic>
    </p:spTree>
    <p:extLst>
      <p:ext uri="{BB962C8B-B14F-4D97-AF65-F5344CB8AC3E}">
        <p14:creationId xmlns:p14="http://schemas.microsoft.com/office/powerpoint/2010/main" val="30346294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9.2 </a:t>
            </a:r>
            <a:r>
              <a:rPr lang="zh-TW" altLang="en-US" dirty="0"/>
              <a:t>線動量守恆</a:t>
            </a:r>
          </a:p>
        </p:txBody>
      </p:sp>
      <p:sp>
        <p:nvSpPr>
          <p:cNvPr id="10" name="內容版面配置區 9">
            <a:extLst>
              <a:ext uri="{FF2B5EF4-FFF2-40B4-BE49-F238E27FC236}">
                <a16:creationId xmlns:a16="http://schemas.microsoft.com/office/drawing/2014/main" id="{80D9FDB8-168F-4DE3-9B3B-DC0245AED99E}"/>
              </a:ext>
            </a:extLst>
          </p:cNvPr>
          <p:cNvSpPr>
            <a:spLocks noGrp="1"/>
          </p:cNvSpPr>
          <p:nvPr>
            <p:ph idx="1"/>
          </p:nvPr>
        </p:nvSpPr>
        <p:spPr/>
        <p:txBody>
          <a:bodyPr/>
          <a:lstStyle/>
          <a:p>
            <a:r>
              <a:rPr lang="zh-TW" altLang="en-US" dirty="0">
                <a:cs typeface="Times New Roman" pitchFamily="18" charset="0"/>
              </a:rPr>
              <a:t>因系統中的內力必成對地相互抵消，故牛頓第二定律便成為：</a:t>
            </a:r>
            <a:endParaRPr lang="en-US" altLang="zh-TW" dirty="0">
              <a:cs typeface="Times New Roman" pitchFamily="18" charset="0"/>
            </a:endParaRPr>
          </a:p>
          <a:p>
            <a:endParaRPr lang="en-US" altLang="zh-TW" dirty="0">
              <a:cs typeface="Times New Roman" pitchFamily="18" charset="0"/>
            </a:endParaRPr>
          </a:p>
          <a:p>
            <a:r>
              <a:rPr lang="zh-TW" altLang="en-US" dirty="0">
                <a:cs typeface="Times New Roman" pitchFamily="18" charset="0"/>
              </a:rPr>
              <a:t>由 </a:t>
            </a:r>
            <a:r>
              <a:rPr lang="en-US" altLang="zh-TW" dirty="0">
                <a:cs typeface="Times New Roman" pitchFamily="18" charset="0"/>
              </a:rPr>
              <a:t>9.6 </a:t>
            </a:r>
            <a:r>
              <a:rPr lang="zh-TW" altLang="en-US" dirty="0">
                <a:cs typeface="Times New Roman" pitchFamily="18" charset="0"/>
              </a:rPr>
              <a:t>式，我們可對線動量守恆的適用情況作此推論：</a:t>
            </a:r>
            <a:endParaRPr lang="en-US" altLang="zh-TW" dirty="0">
              <a:cs typeface="Times New Roman" pitchFamily="18" charset="0"/>
            </a:endParaRPr>
          </a:p>
          <a:p>
            <a:endParaRPr lang="en-US" altLang="zh-TW" dirty="0">
              <a:cs typeface="Times New Roman" pitchFamily="18" charset="0"/>
            </a:endParaRPr>
          </a:p>
          <a:p>
            <a:pPr>
              <a:buNone/>
            </a:pPr>
            <a:r>
              <a:rPr lang="zh-TW" altLang="en-US" dirty="0">
                <a:solidFill>
                  <a:srgbClr val="0000FF"/>
                </a:solidFill>
                <a:cs typeface="Times New Roman" pitchFamily="18" charset="0"/>
              </a:rPr>
              <a:t>    </a:t>
            </a:r>
            <a:r>
              <a:rPr lang="zh-TW" altLang="en-US" b="1" dirty="0">
                <a:solidFill>
                  <a:srgbClr val="0070C0"/>
                </a:solidFill>
                <a:cs typeface="Times New Roman" pitchFamily="18" charset="0"/>
              </a:rPr>
              <a:t>若作用在系統上的淨外力為 </a:t>
            </a:r>
            <a:r>
              <a:rPr lang="en-US" altLang="zh-TW" b="1" dirty="0">
                <a:solidFill>
                  <a:srgbClr val="0070C0"/>
                </a:solidFill>
                <a:cs typeface="Times New Roman" pitchFamily="18" charset="0"/>
              </a:rPr>
              <a:t>0</a:t>
            </a:r>
            <a:r>
              <a:rPr lang="zh-TW" altLang="en-US" b="1" dirty="0">
                <a:solidFill>
                  <a:srgbClr val="0070C0"/>
                </a:solidFill>
                <a:cs typeface="Times New Roman" pitchFamily="18" charset="0"/>
              </a:rPr>
              <a:t>，則總線動量會</a:t>
            </a:r>
            <a:r>
              <a:rPr lang="en-US" altLang="zh-TW" b="1" dirty="0">
                <a:solidFill>
                  <a:srgbClr val="0070C0"/>
                </a:solidFill>
                <a:cs typeface="Times New Roman" pitchFamily="18" charset="0"/>
              </a:rPr>
              <a:t> </a:t>
            </a:r>
            <a:r>
              <a:rPr lang="zh-TW" altLang="en-US" b="1" dirty="0">
                <a:solidFill>
                  <a:srgbClr val="0070C0"/>
                </a:solidFill>
                <a:cs typeface="Times New Roman" pitchFamily="18" charset="0"/>
              </a:rPr>
              <a:t>守恆。</a:t>
            </a:r>
          </a:p>
          <a:p>
            <a:endParaRPr lang="zh-TW" altLang="en-US" dirty="0"/>
          </a:p>
        </p:txBody>
      </p:sp>
      <p:sp>
        <p:nvSpPr>
          <p:cNvPr id="2" name="頁尾版面配置區 1">
            <a:extLst>
              <a:ext uri="{FF2B5EF4-FFF2-40B4-BE49-F238E27FC236}">
                <a16:creationId xmlns:a16="http://schemas.microsoft.com/office/drawing/2014/main" id="{E9173E5D-B148-416F-B3B8-B91DFC6F270D}"/>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4" name="投影片編號版面配置區 3">
            <a:extLst>
              <a:ext uri="{FF2B5EF4-FFF2-40B4-BE49-F238E27FC236}">
                <a16:creationId xmlns:a16="http://schemas.microsoft.com/office/drawing/2014/main" id="{D3EFA751-9E85-4406-85F5-324B2D6762FF}"/>
              </a:ext>
            </a:extLst>
          </p:cNvPr>
          <p:cNvSpPr>
            <a:spLocks noGrp="1"/>
          </p:cNvSpPr>
          <p:nvPr>
            <p:ph type="sldNum" sz="quarter" idx="12"/>
          </p:nvPr>
        </p:nvSpPr>
        <p:spPr/>
        <p:txBody>
          <a:bodyPr/>
          <a:lstStyle/>
          <a:p>
            <a:fld id="{FFF700D2-071F-440E-A3FF-180D34BA4EC8}" type="slidenum">
              <a:rPr lang="en-GB" smtClean="0"/>
              <a:pPr/>
              <a:t>13</a:t>
            </a:fld>
            <a:endParaRPr lang="en-GB"/>
          </a:p>
        </p:txBody>
      </p:sp>
      <p:pic>
        <p:nvPicPr>
          <p:cNvPr id="11" name="圖片 10">
            <a:extLst>
              <a:ext uri="{FF2B5EF4-FFF2-40B4-BE49-F238E27FC236}">
                <a16:creationId xmlns:a16="http://schemas.microsoft.com/office/drawing/2014/main" id="{61F635EA-56C3-4D26-B574-9BFBDBF23349}"/>
              </a:ext>
            </a:extLst>
          </p:cNvPr>
          <p:cNvPicPr>
            <a:picLocks noChangeAspect="1"/>
          </p:cNvPicPr>
          <p:nvPr/>
        </p:nvPicPr>
        <p:blipFill>
          <a:blip r:embed="rId2"/>
          <a:stretch>
            <a:fillRect/>
          </a:stretch>
        </p:blipFill>
        <p:spPr>
          <a:xfrm>
            <a:off x="2051720" y="2276872"/>
            <a:ext cx="6334125" cy="740093"/>
          </a:xfrm>
          <a:prstGeom prst="rect">
            <a:avLst/>
          </a:prstGeom>
        </p:spPr>
      </p:pic>
      <p:pic>
        <p:nvPicPr>
          <p:cNvPr id="12" name="圖片 11">
            <a:extLst>
              <a:ext uri="{FF2B5EF4-FFF2-40B4-BE49-F238E27FC236}">
                <a16:creationId xmlns:a16="http://schemas.microsoft.com/office/drawing/2014/main" id="{61ABFFF6-AFDA-40EB-97C8-23F79F0624D1}"/>
              </a:ext>
            </a:extLst>
          </p:cNvPr>
          <p:cNvPicPr>
            <a:picLocks noChangeAspect="1"/>
          </p:cNvPicPr>
          <p:nvPr/>
        </p:nvPicPr>
        <p:blipFill>
          <a:blip r:embed="rId3"/>
          <a:stretch>
            <a:fillRect/>
          </a:stretch>
        </p:blipFill>
        <p:spPr>
          <a:xfrm>
            <a:off x="2368391" y="3953069"/>
            <a:ext cx="4407218" cy="593408"/>
          </a:xfrm>
          <a:prstGeom prst="rect">
            <a:avLst/>
          </a:prstGeom>
        </p:spPr>
      </p:pic>
    </p:spTree>
    <p:extLst>
      <p:ext uri="{BB962C8B-B14F-4D97-AF65-F5344CB8AC3E}">
        <p14:creationId xmlns:p14="http://schemas.microsoft.com/office/powerpoint/2010/main" val="17443742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9.2 </a:t>
            </a:r>
            <a:r>
              <a:rPr lang="zh-TW" altLang="en-US" dirty="0"/>
              <a:t>線動量守恆</a:t>
            </a:r>
          </a:p>
        </p:txBody>
      </p:sp>
      <p:sp>
        <p:nvSpPr>
          <p:cNvPr id="19458" name="內容版面配置區 1"/>
          <p:cNvSpPr>
            <a:spLocks noGrp="1"/>
          </p:cNvSpPr>
          <p:nvPr>
            <p:ph idx="1"/>
          </p:nvPr>
        </p:nvSpPr>
        <p:spPr/>
        <p:txBody>
          <a:bodyPr/>
          <a:lstStyle/>
          <a:p>
            <a:pPr marL="0" indent="0">
              <a:lnSpc>
                <a:spcPct val="150000"/>
              </a:lnSpc>
              <a:buNone/>
            </a:pPr>
            <a:r>
              <a:rPr lang="zh-TW" altLang="en-US" sz="3200" b="1" dirty="0">
                <a:solidFill>
                  <a:schemeClr val="accent6"/>
                </a:solidFill>
              </a:rPr>
              <a:t>碰撞的類型</a:t>
            </a:r>
            <a:endParaRPr lang="en-US" altLang="zh-TW" sz="3200" b="1" dirty="0">
              <a:solidFill>
                <a:schemeClr val="accent6"/>
              </a:solidFill>
            </a:endParaRPr>
          </a:p>
          <a:p>
            <a:pPr>
              <a:lnSpc>
                <a:spcPct val="150000"/>
              </a:lnSpc>
            </a:pPr>
            <a:r>
              <a:rPr lang="zh-TW" altLang="en-US" dirty="0">
                <a:cs typeface="Times New Roman" pitchFamily="18" charset="0"/>
              </a:rPr>
              <a:t>碰撞可分</a:t>
            </a:r>
            <a:r>
              <a:rPr lang="zh-TW" altLang="en-US" b="1" dirty="0">
                <a:solidFill>
                  <a:srgbClr val="C00000"/>
                </a:solidFill>
                <a:cs typeface="Times New Roman" pitchFamily="18" charset="0"/>
              </a:rPr>
              <a:t>完全彈性</a:t>
            </a:r>
            <a:r>
              <a:rPr lang="en-US" altLang="zh-TW" dirty="0">
                <a:solidFill>
                  <a:srgbClr val="0070C0"/>
                </a:solidFill>
                <a:cs typeface="Times New Roman" pitchFamily="18" charset="0"/>
              </a:rPr>
              <a:t>(perfectly elastic)</a:t>
            </a:r>
            <a:r>
              <a:rPr lang="zh-TW" altLang="en-US" dirty="0">
                <a:solidFill>
                  <a:srgbClr val="0070C0"/>
                </a:solidFill>
                <a:cs typeface="Times New Roman" pitchFamily="18" charset="0"/>
              </a:rPr>
              <a:t>、</a:t>
            </a:r>
            <a:r>
              <a:rPr lang="zh-TW" altLang="en-US" b="1" dirty="0">
                <a:solidFill>
                  <a:srgbClr val="C00000"/>
                </a:solidFill>
                <a:cs typeface="Times New Roman" pitchFamily="18" charset="0"/>
              </a:rPr>
              <a:t>非彈性</a:t>
            </a:r>
            <a:r>
              <a:rPr lang="en-US" altLang="zh-TW" dirty="0">
                <a:solidFill>
                  <a:srgbClr val="0070C0"/>
                </a:solidFill>
                <a:cs typeface="Times New Roman" pitchFamily="18" charset="0"/>
              </a:rPr>
              <a:t>(inelastic)</a:t>
            </a:r>
            <a:r>
              <a:rPr lang="zh-TW" altLang="en-US" dirty="0">
                <a:solidFill>
                  <a:srgbClr val="0070C0"/>
                </a:solidFill>
                <a:cs typeface="Times New Roman" pitchFamily="18" charset="0"/>
              </a:rPr>
              <a:t>和</a:t>
            </a:r>
            <a:r>
              <a:rPr lang="zh-TW" altLang="en-US" b="1" dirty="0">
                <a:solidFill>
                  <a:srgbClr val="C00000"/>
                </a:solidFill>
                <a:cs typeface="Times New Roman" pitchFamily="18" charset="0"/>
              </a:rPr>
              <a:t>完全非彈性</a:t>
            </a:r>
            <a:r>
              <a:rPr lang="en-US" altLang="zh-TW" dirty="0">
                <a:solidFill>
                  <a:srgbClr val="0070C0"/>
                </a:solidFill>
                <a:cs typeface="Times New Roman" pitchFamily="18" charset="0"/>
              </a:rPr>
              <a:t>(perfectly  inelastic)</a:t>
            </a:r>
            <a:r>
              <a:rPr lang="zh-TW" altLang="en-US" dirty="0">
                <a:solidFill>
                  <a:srgbClr val="0070C0"/>
                </a:solidFill>
                <a:cs typeface="Times New Roman" pitchFamily="18" charset="0"/>
              </a:rPr>
              <a:t>。 </a:t>
            </a:r>
            <a:endParaRPr lang="en-US" altLang="zh-TW" dirty="0">
              <a:solidFill>
                <a:srgbClr val="0070C0"/>
              </a:solidFill>
              <a:cs typeface="Times New Roman" pitchFamily="18" charset="0"/>
            </a:endParaRPr>
          </a:p>
          <a:p>
            <a:pPr>
              <a:lnSpc>
                <a:spcPct val="150000"/>
              </a:lnSpc>
            </a:pPr>
            <a:r>
              <a:rPr lang="zh-TW" altLang="en-US" dirty="0">
                <a:cs typeface="Times New Roman" pitchFamily="18" charset="0"/>
              </a:rPr>
              <a:t>而對這三種情況，線動量均為守恆。</a:t>
            </a:r>
            <a:endParaRPr lang="en-US" altLang="zh-TW" dirty="0">
              <a:cs typeface="Times New Roman" pitchFamily="18" charset="0"/>
            </a:endParaRPr>
          </a:p>
          <a:p>
            <a:pPr>
              <a:lnSpc>
                <a:spcPct val="150000"/>
              </a:lnSpc>
            </a:pPr>
            <a:endParaRPr lang="en-US" altLang="zh-TW" dirty="0"/>
          </a:p>
          <a:p>
            <a:pPr>
              <a:lnSpc>
                <a:spcPct val="150000"/>
              </a:lnSpc>
            </a:pPr>
            <a:endParaRPr lang="en-US" altLang="zh-TW" dirty="0"/>
          </a:p>
        </p:txBody>
      </p:sp>
      <p:sp>
        <p:nvSpPr>
          <p:cNvPr id="2" name="頁尾版面配置區 1">
            <a:extLst>
              <a:ext uri="{FF2B5EF4-FFF2-40B4-BE49-F238E27FC236}">
                <a16:creationId xmlns:a16="http://schemas.microsoft.com/office/drawing/2014/main" id="{E9128524-542B-4851-999F-6C0E63BB7FC1}"/>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6" name="投影片編號版面配置區 5">
            <a:extLst>
              <a:ext uri="{FF2B5EF4-FFF2-40B4-BE49-F238E27FC236}">
                <a16:creationId xmlns:a16="http://schemas.microsoft.com/office/drawing/2014/main" id="{A412FDB3-2EC4-4F21-99EE-0B25F1FBC287}"/>
              </a:ext>
            </a:extLst>
          </p:cNvPr>
          <p:cNvSpPr>
            <a:spLocks noGrp="1"/>
          </p:cNvSpPr>
          <p:nvPr>
            <p:ph type="sldNum" sz="quarter" idx="12"/>
          </p:nvPr>
        </p:nvSpPr>
        <p:spPr/>
        <p:txBody>
          <a:bodyPr/>
          <a:lstStyle/>
          <a:p>
            <a:fld id="{FFF700D2-071F-440E-A3FF-180D34BA4EC8}" type="slidenum">
              <a:rPr lang="en-GB" smtClean="0"/>
              <a:pPr/>
              <a:t>14</a:t>
            </a:fld>
            <a:endParaRPr lang="en-GB"/>
          </a:p>
        </p:txBody>
      </p:sp>
    </p:spTree>
    <p:extLst>
      <p:ext uri="{BB962C8B-B14F-4D97-AF65-F5344CB8AC3E}">
        <p14:creationId xmlns:p14="http://schemas.microsoft.com/office/powerpoint/2010/main" val="12447455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9.2 </a:t>
            </a:r>
            <a:r>
              <a:rPr lang="zh-TW" altLang="en-US" dirty="0"/>
              <a:t>線動量守恆</a:t>
            </a:r>
          </a:p>
        </p:txBody>
      </p:sp>
      <p:sp>
        <p:nvSpPr>
          <p:cNvPr id="19458" name="內容版面配置區 1"/>
          <p:cNvSpPr>
            <a:spLocks noGrp="1"/>
          </p:cNvSpPr>
          <p:nvPr>
            <p:ph idx="1"/>
          </p:nvPr>
        </p:nvSpPr>
        <p:spPr/>
        <p:txBody>
          <a:bodyPr>
            <a:normAutofit lnSpcReduction="10000"/>
          </a:bodyPr>
          <a:lstStyle/>
          <a:p>
            <a:pPr marL="0" indent="0">
              <a:lnSpc>
                <a:spcPct val="150000"/>
              </a:lnSpc>
              <a:buNone/>
            </a:pPr>
            <a:r>
              <a:rPr lang="zh-TW" altLang="en-US" sz="3200" b="1" dirty="0">
                <a:solidFill>
                  <a:schemeClr val="accent6"/>
                </a:solidFill>
              </a:rPr>
              <a:t>碰撞的類型</a:t>
            </a:r>
            <a:endParaRPr lang="en-US" altLang="zh-TW" sz="3200" b="1" dirty="0">
              <a:solidFill>
                <a:schemeClr val="accent6"/>
              </a:solidFill>
            </a:endParaRPr>
          </a:p>
          <a:p>
            <a:pPr>
              <a:lnSpc>
                <a:spcPct val="150000"/>
              </a:lnSpc>
            </a:pPr>
            <a:r>
              <a:rPr lang="zh-TW" altLang="en-US" dirty="0">
                <a:cs typeface="Times New Roman" pitchFamily="18" charset="0"/>
              </a:rPr>
              <a:t>完全彈性碰撞的定義乃是：碰撞期間，所有質點的總動能不變</a:t>
            </a:r>
            <a:r>
              <a:rPr lang="en-US" altLang="zh-TW" dirty="0">
                <a:cs typeface="Times New Roman" pitchFamily="18" charset="0"/>
              </a:rPr>
              <a:t>(</a:t>
            </a:r>
            <a:r>
              <a:rPr lang="zh-TW" altLang="en-US" dirty="0">
                <a:cs typeface="Times New Roman" pitchFamily="18" charset="0"/>
              </a:rPr>
              <a:t>通常，「完全」兩個字都被省略。</a:t>
            </a:r>
            <a:r>
              <a:rPr lang="en-US" altLang="zh-TW" dirty="0">
                <a:cs typeface="Times New Roman" pitchFamily="18" charset="0"/>
              </a:rPr>
              <a:t>)</a:t>
            </a:r>
            <a:r>
              <a:rPr lang="zh-TW" altLang="en-US" dirty="0">
                <a:cs typeface="Times New Roman" pitchFamily="18" charset="0"/>
              </a:rPr>
              <a:t>：</a:t>
            </a:r>
            <a:endParaRPr lang="en-US" altLang="zh-TW" dirty="0">
              <a:cs typeface="Times New Roman" pitchFamily="18" charset="0"/>
            </a:endParaRPr>
          </a:p>
          <a:p>
            <a:pPr marL="0" indent="0">
              <a:lnSpc>
                <a:spcPct val="150000"/>
              </a:lnSpc>
              <a:buNone/>
            </a:pPr>
            <a:endParaRPr lang="en-US" altLang="zh-TW" dirty="0">
              <a:cs typeface="Times New Roman" pitchFamily="18" charset="0"/>
            </a:endParaRPr>
          </a:p>
          <a:p>
            <a:pPr>
              <a:lnSpc>
                <a:spcPct val="150000"/>
              </a:lnSpc>
            </a:pPr>
            <a:r>
              <a:rPr lang="zh-TW" altLang="en-US" dirty="0">
                <a:cs typeface="Times New Roman" pitchFamily="18" charset="0"/>
              </a:rPr>
              <a:t>「非彈性」及「完全非彈性」碰撞時，各質點的總動能則會有所改變。</a:t>
            </a:r>
            <a:endParaRPr lang="zh-TW" altLang="en-US" dirty="0"/>
          </a:p>
        </p:txBody>
      </p:sp>
      <p:sp>
        <p:nvSpPr>
          <p:cNvPr id="2" name="頁尾版面配置區 1">
            <a:extLst>
              <a:ext uri="{FF2B5EF4-FFF2-40B4-BE49-F238E27FC236}">
                <a16:creationId xmlns:a16="http://schemas.microsoft.com/office/drawing/2014/main" id="{BA6B58B8-2A2C-4548-BB7D-7014FE86B626}"/>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4" name="投影片編號版面配置區 3">
            <a:extLst>
              <a:ext uri="{FF2B5EF4-FFF2-40B4-BE49-F238E27FC236}">
                <a16:creationId xmlns:a16="http://schemas.microsoft.com/office/drawing/2014/main" id="{C7FBED5F-07E6-4BBA-ABA5-497FF2C86072}"/>
              </a:ext>
            </a:extLst>
          </p:cNvPr>
          <p:cNvSpPr>
            <a:spLocks noGrp="1"/>
          </p:cNvSpPr>
          <p:nvPr>
            <p:ph type="sldNum" sz="quarter" idx="12"/>
          </p:nvPr>
        </p:nvSpPr>
        <p:spPr/>
        <p:txBody>
          <a:bodyPr/>
          <a:lstStyle/>
          <a:p>
            <a:fld id="{FFF700D2-071F-440E-A3FF-180D34BA4EC8}" type="slidenum">
              <a:rPr lang="en-GB" smtClean="0"/>
              <a:pPr/>
              <a:t>15</a:t>
            </a:fld>
            <a:endParaRPr lang="en-GB"/>
          </a:p>
        </p:txBody>
      </p:sp>
      <p:pic>
        <p:nvPicPr>
          <p:cNvPr id="11" name="圖片 10">
            <a:extLst>
              <a:ext uri="{FF2B5EF4-FFF2-40B4-BE49-F238E27FC236}">
                <a16:creationId xmlns:a16="http://schemas.microsoft.com/office/drawing/2014/main" id="{D34F7EF0-3C30-4F86-AAAE-506D082EF813}"/>
              </a:ext>
            </a:extLst>
          </p:cNvPr>
          <p:cNvPicPr>
            <a:picLocks noChangeAspect="1"/>
          </p:cNvPicPr>
          <p:nvPr/>
        </p:nvPicPr>
        <p:blipFill>
          <a:blip r:embed="rId2"/>
          <a:stretch>
            <a:fillRect/>
          </a:stretch>
        </p:blipFill>
        <p:spPr>
          <a:xfrm>
            <a:off x="107504" y="4077072"/>
            <a:ext cx="8797766" cy="866775"/>
          </a:xfrm>
          <a:prstGeom prst="rect">
            <a:avLst/>
          </a:prstGeom>
        </p:spPr>
      </p:pic>
    </p:spTree>
    <p:extLst>
      <p:ext uri="{BB962C8B-B14F-4D97-AF65-F5344CB8AC3E}">
        <p14:creationId xmlns:p14="http://schemas.microsoft.com/office/powerpoint/2010/main" val="37005258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9.2 </a:t>
            </a:r>
            <a:r>
              <a:rPr lang="zh-TW" altLang="en-US" dirty="0"/>
              <a:t>線動量守恆</a:t>
            </a:r>
          </a:p>
        </p:txBody>
      </p:sp>
      <p:sp>
        <p:nvSpPr>
          <p:cNvPr id="20482" name="內容版面配置區 1"/>
          <p:cNvSpPr>
            <a:spLocks noGrp="1"/>
          </p:cNvSpPr>
          <p:nvPr>
            <p:ph idx="1"/>
          </p:nvPr>
        </p:nvSpPr>
        <p:spPr/>
        <p:txBody>
          <a:bodyPr/>
          <a:lstStyle/>
          <a:p>
            <a:pPr marL="0" indent="0">
              <a:buNone/>
            </a:pPr>
            <a:r>
              <a:rPr lang="zh-TW" altLang="en-US" sz="3200" b="1" dirty="0">
                <a:solidFill>
                  <a:schemeClr val="accent6"/>
                </a:solidFill>
              </a:rPr>
              <a:t>解題指引：線動量守恆</a:t>
            </a:r>
            <a:endParaRPr lang="en-US" altLang="zh-TW" sz="3200" b="1" dirty="0">
              <a:solidFill>
                <a:schemeClr val="accent6"/>
              </a:solidFill>
            </a:endParaRPr>
          </a:p>
          <a:p>
            <a:pPr marL="895350" indent="-895350">
              <a:buNone/>
            </a:pPr>
            <a:r>
              <a:rPr lang="en-US" altLang="zh-TW" dirty="0"/>
              <a:t>1.</a:t>
            </a:r>
            <a:r>
              <a:rPr lang="zh-TW" altLang="en-US" dirty="0"/>
              <a:t> </a:t>
            </a:r>
            <a:r>
              <a:rPr lang="en-US" altLang="zh-TW" dirty="0"/>
              <a:t>(a) </a:t>
            </a:r>
            <a:r>
              <a:rPr lang="zh-TW" altLang="en-US" dirty="0"/>
              <a:t>先瞭解事件前後所有有關的速度</a:t>
            </a:r>
            <a:r>
              <a:rPr lang="en-US" altLang="zh-TW" dirty="0"/>
              <a:t>(</a:t>
            </a:r>
            <a:r>
              <a:rPr lang="zh-TW" altLang="en-US" dirty="0"/>
              <a:t>包括它們的方向</a:t>
            </a:r>
            <a:r>
              <a:rPr lang="en-US" altLang="zh-TW" dirty="0"/>
              <a:t>)</a:t>
            </a:r>
            <a:r>
              <a:rPr lang="zh-TW" altLang="en-US" dirty="0"/>
              <a:t>。</a:t>
            </a:r>
            <a:endParaRPr lang="en-US" altLang="zh-TW" dirty="0"/>
          </a:p>
          <a:p>
            <a:pPr marL="895350" indent="-541338">
              <a:buNone/>
            </a:pPr>
            <a:r>
              <a:rPr lang="en-US" altLang="zh-TW" dirty="0"/>
              <a:t>(b) </a:t>
            </a:r>
            <a:r>
              <a:rPr lang="zh-TW" altLang="en-US" dirty="0"/>
              <a:t>建立座標系。</a:t>
            </a:r>
            <a:endParaRPr lang="en-US" altLang="zh-TW" dirty="0"/>
          </a:p>
          <a:p>
            <a:pPr marL="801688" indent="-801688">
              <a:buNone/>
            </a:pPr>
            <a:r>
              <a:rPr lang="en-US" altLang="zh-TW" dirty="0"/>
              <a:t>2.</a:t>
            </a:r>
            <a:r>
              <a:rPr lang="zh-TW" altLang="en-US" dirty="0"/>
              <a:t> </a:t>
            </a:r>
            <a:r>
              <a:rPr lang="en-US" altLang="zh-TW" dirty="0"/>
              <a:t>(a) </a:t>
            </a:r>
            <a:r>
              <a:rPr lang="zh-TW" altLang="en-US" dirty="0"/>
              <a:t>動量乃是一種向量，故須就各分量</a:t>
            </a:r>
            <a:r>
              <a:rPr lang="en-US" altLang="zh-TW" dirty="0"/>
              <a:t>(</a:t>
            </a:r>
            <a:r>
              <a:rPr lang="zh-TW" altLang="en-US" dirty="0"/>
              <a:t>方向</a:t>
            </a:r>
            <a:r>
              <a:rPr lang="en-US" altLang="zh-TW" dirty="0"/>
              <a:t>)</a:t>
            </a:r>
            <a:r>
              <a:rPr lang="zh-TW" altLang="en-US" dirty="0"/>
              <a:t>，寫下動量守恆的式子。</a:t>
            </a:r>
            <a:endParaRPr lang="en-US" altLang="zh-TW" dirty="0"/>
          </a:p>
          <a:p>
            <a:pPr marL="801688" indent="-447675">
              <a:buNone/>
            </a:pPr>
            <a:r>
              <a:rPr lang="en-US" altLang="zh-TW" dirty="0"/>
              <a:t>(b) </a:t>
            </a:r>
            <a:r>
              <a:rPr lang="zh-TW" altLang="en-US" dirty="0"/>
              <a:t>動能為一純量，只在彈性碰撞時守恆。</a:t>
            </a:r>
          </a:p>
        </p:txBody>
      </p:sp>
      <p:sp>
        <p:nvSpPr>
          <p:cNvPr id="2" name="頁尾版面配置區 1">
            <a:extLst>
              <a:ext uri="{FF2B5EF4-FFF2-40B4-BE49-F238E27FC236}">
                <a16:creationId xmlns:a16="http://schemas.microsoft.com/office/drawing/2014/main" id="{9F28B4B6-4995-4ED9-90EC-BC61FE2B573A}"/>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6" name="投影片編號版面配置區 5">
            <a:extLst>
              <a:ext uri="{FF2B5EF4-FFF2-40B4-BE49-F238E27FC236}">
                <a16:creationId xmlns:a16="http://schemas.microsoft.com/office/drawing/2014/main" id="{285F35E5-0875-4A0E-B3B8-D5F8FA0DD166}"/>
              </a:ext>
            </a:extLst>
          </p:cNvPr>
          <p:cNvSpPr>
            <a:spLocks noGrp="1"/>
          </p:cNvSpPr>
          <p:nvPr>
            <p:ph type="sldNum" sz="quarter" idx="12"/>
          </p:nvPr>
        </p:nvSpPr>
        <p:spPr/>
        <p:txBody>
          <a:bodyPr/>
          <a:lstStyle/>
          <a:p>
            <a:fld id="{FFF700D2-071F-440E-A3FF-180D34BA4EC8}" type="slidenum">
              <a:rPr lang="en-GB" smtClean="0"/>
              <a:pPr/>
              <a:t>16</a:t>
            </a:fld>
            <a:endParaRPr lang="en-GB"/>
          </a:p>
        </p:txBody>
      </p:sp>
    </p:spTree>
    <p:extLst>
      <p:ext uri="{BB962C8B-B14F-4D97-AF65-F5344CB8AC3E}">
        <p14:creationId xmlns:p14="http://schemas.microsoft.com/office/powerpoint/2010/main" val="25789729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9.2 </a:t>
            </a:r>
            <a:r>
              <a:rPr lang="zh-TW" altLang="en-US" dirty="0"/>
              <a:t>線動量守恆</a:t>
            </a:r>
          </a:p>
        </p:txBody>
      </p:sp>
      <p:sp>
        <p:nvSpPr>
          <p:cNvPr id="10" name="內容版面配置區 9">
            <a:extLst>
              <a:ext uri="{FF2B5EF4-FFF2-40B4-BE49-F238E27FC236}">
                <a16:creationId xmlns:a16="http://schemas.microsoft.com/office/drawing/2014/main" id="{BB672927-DAFC-44E6-888A-63C111BB6BF0}"/>
              </a:ext>
            </a:extLst>
          </p:cNvPr>
          <p:cNvSpPr>
            <a:spLocks noGrp="1"/>
          </p:cNvSpPr>
          <p:nvPr>
            <p:ph idx="1"/>
          </p:nvPr>
        </p:nvSpPr>
        <p:spPr/>
        <p:txBody>
          <a:bodyPr/>
          <a:lstStyle/>
          <a:p>
            <a:pPr marL="354013" indent="-354013">
              <a:lnSpc>
                <a:spcPct val="150000"/>
              </a:lnSpc>
              <a:buNone/>
            </a:pPr>
            <a:r>
              <a:rPr lang="en-US" altLang="zh-TW" dirty="0">
                <a:cs typeface="Times New Roman" pitchFamily="18" charset="0"/>
              </a:rPr>
              <a:t>3. </a:t>
            </a:r>
            <a:r>
              <a:rPr lang="zh-TW" altLang="en-US" dirty="0">
                <a:cs typeface="Times New Roman" pitchFamily="18" charset="0"/>
              </a:rPr>
              <a:t>各分量的符號須與你在你所建立的座標系中確定下來的速度方向相配合。將未知的速度表為類似 </a:t>
            </a:r>
            <a:r>
              <a:rPr lang="en-US" altLang="zh-TW" b="1" dirty="0">
                <a:cs typeface="Times New Roman" pitchFamily="18" charset="0"/>
              </a:rPr>
              <a:t>v</a:t>
            </a:r>
            <a:r>
              <a:rPr lang="en-US" altLang="zh-TW" dirty="0">
                <a:cs typeface="Times New Roman" pitchFamily="18" charset="0"/>
              </a:rPr>
              <a:t> = </a:t>
            </a:r>
            <a:r>
              <a:rPr lang="en-US" altLang="zh-TW" i="1" dirty="0" err="1">
                <a:cs typeface="Times New Roman" pitchFamily="18" charset="0"/>
              </a:rPr>
              <a:t>υ</a:t>
            </a:r>
            <a:r>
              <a:rPr lang="en-US" altLang="zh-TW" i="1" baseline="-25000" dirty="0" err="1">
                <a:cs typeface="Times New Roman" pitchFamily="18" charset="0"/>
              </a:rPr>
              <a:t>x</a:t>
            </a:r>
            <a:r>
              <a:rPr lang="en-US" altLang="zh-TW" b="1" dirty="0" err="1">
                <a:cs typeface="Times New Roman" pitchFamily="18" charset="0"/>
              </a:rPr>
              <a:t>i</a:t>
            </a:r>
            <a:r>
              <a:rPr lang="en-US" altLang="zh-TW" dirty="0">
                <a:cs typeface="Times New Roman" pitchFamily="18" charset="0"/>
              </a:rPr>
              <a:t> + </a:t>
            </a:r>
            <a:r>
              <a:rPr lang="en-US" altLang="zh-TW" i="1" dirty="0" err="1">
                <a:cs typeface="Times New Roman" pitchFamily="18" charset="0"/>
              </a:rPr>
              <a:t>υ</a:t>
            </a:r>
            <a:r>
              <a:rPr lang="en-US" altLang="zh-TW" i="1" baseline="-25000" dirty="0" err="1">
                <a:cs typeface="Times New Roman" pitchFamily="18" charset="0"/>
              </a:rPr>
              <a:t>y</a:t>
            </a:r>
            <a:r>
              <a:rPr lang="en-US" altLang="zh-TW" b="1" dirty="0" err="1">
                <a:cs typeface="Times New Roman" pitchFamily="18" charset="0"/>
              </a:rPr>
              <a:t>j</a:t>
            </a:r>
            <a:r>
              <a:rPr lang="en-US" altLang="zh-TW" dirty="0">
                <a:cs typeface="Times New Roman" pitchFamily="18" charset="0"/>
              </a:rPr>
              <a:t> </a:t>
            </a:r>
            <a:r>
              <a:rPr lang="zh-TW" altLang="en-US" dirty="0">
                <a:cs typeface="Times New Roman" pitchFamily="18" charset="0"/>
              </a:rPr>
              <a:t>的形式，則從你所解出的解裡，可以看出 </a:t>
            </a:r>
            <a:r>
              <a:rPr lang="en-US" altLang="zh-TW" i="1" dirty="0" err="1">
                <a:cs typeface="Times New Roman" pitchFamily="18" charset="0"/>
              </a:rPr>
              <a:t>υ</a:t>
            </a:r>
            <a:r>
              <a:rPr lang="en-US" altLang="zh-TW" i="1" baseline="-25000" dirty="0" err="1">
                <a:cs typeface="Times New Roman" pitchFamily="18" charset="0"/>
              </a:rPr>
              <a:t>x</a:t>
            </a:r>
            <a:r>
              <a:rPr lang="zh-TW" altLang="en-US" dirty="0">
                <a:cs typeface="Times New Roman" pitchFamily="18" charset="0"/>
              </a:rPr>
              <a:t>及 </a:t>
            </a:r>
            <a:r>
              <a:rPr lang="en-US" altLang="zh-TW" i="1" dirty="0" err="1">
                <a:cs typeface="Times New Roman" pitchFamily="18" charset="0"/>
              </a:rPr>
              <a:t>υ</a:t>
            </a:r>
            <a:r>
              <a:rPr lang="en-US" altLang="zh-TW" i="1" baseline="-25000" dirty="0" err="1">
                <a:cs typeface="Times New Roman" pitchFamily="18" charset="0"/>
              </a:rPr>
              <a:t>y</a:t>
            </a:r>
            <a:r>
              <a:rPr lang="en-US" altLang="zh-TW" dirty="0">
                <a:cs typeface="Times New Roman" pitchFamily="18" charset="0"/>
              </a:rPr>
              <a:t> </a:t>
            </a:r>
            <a:r>
              <a:rPr lang="zh-TW" altLang="en-US" dirty="0">
                <a:cs typeface="Times New Roman" pitchFamily="18" charset="0"/>
              </a:rPr>
              <a:t>的符號為何。</a:t>
            </a:r>
          </a:p>
          <a:p>
            <a:endParaRPr lang="zh-TW" altLang="en-US" dirty="0"/>
          </a:p>
        </p:txBody>
      </p:sp>
      <p:sp>
        <p:nvSpPr>
          <p:cNvPr id="2" name="頁尾版面配置區 1">
            <a:extLst>
              <a:ext uri="{FF2B5EF4-FFF2-40B4-BE49-F238E27FC236}">
                <a16:creationId xmlns:a16="http://schemas.microsoft.com/office/drawing/2014/main" id="{37EBDF75-08F3-4BC9-8427-D6A5B50BEAD5}"/>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6" name="投影片編號版面配置區 5">
            <a:extLst>
              <a:ext uri="{FF2B5EF4-FFF2-40B4-BE49-F238E27FC236}">
                <a16:creationId xmlns:a16="http://schemas.microsoft.com/office/drawing/2014/main" id="{83CE0507-B17C-4F17-97D1-5E4E347E7663}"/>
              </a:ext>
            </a:extLst>
          </p:cNvPr>
          <p:cNvSpPr>
            <a:spLocks noGrp="1"/>
          </p:cNvSpPr>
          <p:nvPr>
            <p:ph type="sldNum" sz="quarter" idx="12"/>
          </p:nvPr>
        </p:nvSpPr>
        <p:spPr/>
        <p:txBody>
          <a:bodyPr/>
          <a:lstStyle/>
          <a:p>
            <a:fld id="{FFF700D2-071F-440E-A3FF-180D34BA4EC8}" type="slidenum">
              <a:rPr lang="en-GB" smtClean="0"/>
              <a:pPr/>
              <a:t>17</a:t>
            </a:fld>
            <a:endParaRPr lang="en-GB"/>
          </a:p>
        </p:txBody>
      </p:sp>
    </p:spTree>
    <p:extLst>
      <p:ext uri="{BB962C8B-B14F-4D97-AF65-F5344CB8AC3E}">
        <p14:creationId xmlns:p14="http://schemas.microsoft.com/office/powerpoint/2010/main" val="5136200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txBox="1">
            <a:spLocks/>
          </p:cNvSpPr>
          <p:nvPr/>
        </p:nvSpPr>
        <p:spPr>
          <a:xfrm>
            <a:off x="484567" y="1412776"/>
            <a:ext cx="8229600" cy="168842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zh-TW" altLang="en-US" sz="2400" dirty="0">
              <a:latin typeface="Times New Roman" pitchFamily="18" charset="0"/>
              <a:ea typeface="標楷體" pitchFamily="65" charset="-120"/>
              <a:cs typeface="Times New Roman" pitchFamily="18" charset="0"/>
            </a:endParaRPr>
          </a:p>
        </p:txBody>
      </p:sp>
      <p:sp>
        <p:nvSpPr>
          <p:cNvPr id="10" name="標題 9">
            <a:extLst>
              <a:ext uri="{FF2B5EF4-FFF2-40B4-BE49-F238E27FC236}">
                <a16:creationId xmlns:a16="http://schemas.microsoft.com/office/drawing/2014/main" id="{4B15E1C8-A7B4-4198-A41C-1F33C6B913F8}"/>
              </a:ext>
            </a:extLst>
          </p:cNvPr>
          <p:cNvSpPr>
            <a:spLocks noGrp="1"/>
          </p:cNvSpPr>
          <p:nvPr>
            <p:ph type="title"/>
          </p:nvPr>
        </p:nvSpPr>
        <p:spPr/>
        <p:txBody>
          <a:bodyPr>
            <a:normAutofit/>
          </a:bodyPr>
          <a:lstStyle/>
          <a:p>
            <a:r>
              <a:rPr lang="zh-TW" altLang="en-US" dirty="0"/>
              <a:t>例題 </a:t>
            </a:r>
            <a:r>
              <a:rPr lang="en-US" altLang="zh-TW" dirty="0"/>
              <a:t>9.1</a:t>
            </a:r>
            <a:endParaRPr lang="zh-TW" altLang="en-US" dirty="0"/>
          </a:p>
        </p:txBody>
      </p:sp>
      <p:sp>
        <p:nvSpPr>
          <p:cNvPr id="11" name="文字版面配置區 10">
            <a:extLst>
              <a:ext uri="{FF2B5EF4-FFF2-40B4-BE49-F238E27FC236}">
                <a16:creationId xmlns:a16="http://schemas.microsoft.com/office/drawing/2014/main" id="{7D2634A8-6384-4BEA-B7D4-E8EB91BC6175}"/>
              </a:ext>
            </a:extLst>
          </p:cNvPr>
          <p:cNvSpPr>
            <a:spLocks noGrp="1"/>
          </p:cNvSpPr>
          <p:nvPr>
            <p:ph type="body" idx="1"/>
          </p:nvPr>
        </p:nvSpPr>
        <p:spPr/>
        <p:txBody>
          <a:bodyPr/>
          <a:lstStyle/>
          <a:p>
            <a:r>
              <a:rPr lang="zh-TW" altLang="en-US" dirty="0"/>
              <a:t>一輛質量 </a:t>
            </a:r>
            <a:r>
              <a:rPr lang="en-US" altLang="zh-TW" dirty="0"/>
              <a:t>2000 kg </a:t>
            </a:r>
            <a:r>
              <a:rPr lang="zh-TW" altLang="en-US" dirty="0"/>
              <a:t>之凱迪拉克轎車以 </a:t>
            </a:r>
            <a:r>
              <a:rPr lang="en-US" altLang="zh-TW" dirty="0"/>
              <a:t>10 m/s </a:t>
            </a:r>
            <a:r>
              <a:rPr lang="zh-TW" altLang="en-US" dirty="0"/>
              <a:t>向東之速度撞上另一輛 </a:t>
            </a:r>
            <a:r>
              <a:rPr lang="en-US" altLang="zh-TW" dirty="0"/>
              <a:t>1000 kg</a:t>
            </a:r>
            <a:r>
              <a:rPr lang="zh-TW" altLang="en-US" dirty="0"/>
              <a:t>，速度 </a:t>
            </a:r>
            <a:r>
              <a:rPr lang="en-US" altLang="zh-TW" dirty="0"/>
              <a:t>26 m/s </a:t>
            </a:r>
            <a:r>
              <a:rPr lang="zh-TW" altLang="en-US" dirty="0"/>
              <a:t>向西之 </a:t>
            </a:r>
            <a:r>
              <a:rPr lang="en-US" altLang="zh-TW" dirty="0"/>
              <a:t>Honda Prelude</a:t>
            </a:r>
            <a:r>
              <a:rPr lang="zh-TW" altLang="en-US" dirty="0"/>
              <a:t>。設碰撞為完全非彈性，且發生在無摩擦之路面上。</a:t>
            </a:r>
            <a:r>
              <a:rPr lang="en-US" altLang="zh-TW" dirty="0"/>
              <a:t>(a) </a:t>
            </a:r>
            <a:r>
              <a:rPr lang="zh-TW" altLang="en-US" dirty="0"/>
              <a:t>求碰撞後之共同速度；</a:t>
            </a:r>
            <a:r>
              <a:rPr lang="en-US" altLang="zh-TW" dirty="0"/>
              <a:t>(b) </a:t>
            </a:r>
            <a:r>
              <a:rPr lang="zh-TW" altLang="en-US" dirty="0"/>
              <a:t>動能損失百分比是多少？</a:t>
            </a:r>
          </a:p>
          <a:p>
            <a:endParaRPr lang="zh-TW" altLang="en-US" dirty="0"/>
          </a:p>
        </p:txBody>
      </p:sp>
      <p:sp>
        <p:nvSpPr>
          <p:cNvPr id="8" name="頁尾版面配置區 7">
            <a:extLst>
              <a:ext uri="{FF2B5EF4-FFF2-40B4-BE49-F238E27FC236}">
                <a16:creationId xmlns:a16="http://schemas.microsoft.com/office/drawing/2014/main" id="{BD2B4D81-1792-41B7-B5AF-B34D0FF926A7}"/>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9" name="投影片編號版面配置區 8">
            <a:extLst>
              <a:ext uri="{FF2B5EF4-FFF2-40B4-BE49-F238E27FC236}">
                <a16:creationId xmlns:a16="http://schemas.microsoft.com/office/drawing/2014/main" id="{6C2B9E44-A84C-4E80-BB46-E7CB169A3EE2}"/>
              </a:ext>
            </a:extLst>
          </p:cNvPr>
          <p:cNvSpPr>
            <a:spLocks noGrp="1"/>
          </p:cNvSpPr>
          <p:nvPr>
            <p:ph type="sldNum" sz="quarter" idx="12"/>
          </p:nvPr>
        </p:nvSpPr>
        <p:spPr/>
        <p:txBody>
          <a:bodyPr/>
          <a:lstStyle/>
          <a:p>
            <a:fld id="{FFF700D2-071F-440E-A3FF-180D34BA4EC8}" type="slidenum">
              <a:rPr lang="en-GB" smtClean="0"/>
              <a:pPr/>
              <a:t>18</a:t>
            </a:fld>
            <a:endParaRPr lang="en-GB"/>
          </a:p>
        </p:txBody>
      </p:sp>
      <p:sp>
        <p:nvSpPr>
          <p:cNvPr id="12" name="箭號: 有線條的向右箭號 11">
            <a:hlinkClick r:id="rId2" action="ppaction://hlinkfile"/>
            <a:extLst>
              <a:ext uri="{FF2B5EF4-FFF2-40B4-BE49-F238E27FC236}">
                <a16:creationId xmlns:a16="http://schemas.microsoft.com/office/drawing/2014/main" id="{6E4A2B1C-480C-4553-B6C1-1DB2D112092C}"/>
              </a:ext>
            </a:extLst>
          </p:cNvPr>
          <p:cNvSpPr/>
          <p:nvPr/>
        </p:nvSpPr>
        <p:spPr>
          <a:xfrm>
            <a:off x="827584" y="4725144"/>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10835576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txBox="1">
            <a:spLocks/>
          </p:cNvSpPr>
          <p:nvPr/>
        </p:nvSpPr>
        <p:spPr>
          <a:xfrm>
            <a:off x="484567" y="1412776"/>
            <a:ext cx="8229600" cy="168842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zh-TW" altLang="en-US" sz="2400" dirty="0">
              <a:latin typeface="Times New Roman" pitchFamily="18" charset="0"/>
              <a:ea typeface="標楷體" pitchFamily="65" charset="-120"/>
              <a:cs typeface="Times New Roman" pitchFamily="18" charset="0"/>
            </a:endParaRPr>
          </a:p>
        </p:txBody>
      </p:sp>
      <p:sp>
        <p:nvSpPr>
          <p:cNvPr id="10" name="標題 9">
            <a:extLst>
              <a:ext uri="{FF2B5EF4-FFF2-40B4-BE49-F238E27FC236}">
                <a16:creationId xmlns:a16="http://schemas.microsoft.com/office/drawing/2014/main" id="{4B15E1C8-A7B4-4198-A41C-1F33C6B913F8}"/>
              </a:ext>
            </a:extLst>
          </p:cNvPr>
          <p:cNvSpPr>
            <a:spLocks noGrp="1"/>
          </p:cNvSpPr>
          <p:nvPr>
            <p:ph type="title"/>
          </p:nvPr>
        </p:nvSpPr>
        <p:spPr/>
        <p:txBody>
          <a:bodyPr>
            <a:normAutofit/>
          </a:bodyPr>
          <a:lstStyle/>
          <a:p>
            <a:r>
              <a:rPr lang="zh-TW" altLang="en-US" dirty="0"/>
              <a:t>例題 </a:t>
            </a:r>
            <a:r>
              <a:rPr lang="en-US" altLang="zh-TW" dirty="0"/>
              <a:t>9.1</a:t>
            </a:r>
            <a:endParaRPr lang="zh-TW" altLang="en-US" dirty="0"/>
          </a:p>
        </p:txBody>
      </p:sp>
      <p:sp>
        <p:nvSpPr>
          <p:cNvPr id="11" name="文字版面配置區 10">
            <a:extLst>
              <a:ext uri="{FF2B5EF4-FFF2-40B4-BE49-F238E27FC236}">
                <a16:creationId xmlns:a16="http://schemas.microsoft.com/office/drawing/2014/main" id="{7D2634A8-6384-4BEA-B7D4-E8EB91BC6175}"/>
              </a:ext>
            </a:extLst>
          </p:cNvPr>
          <p:cNvSpPr>
            <a:spLocks noGrp="1"/>
          </p:cNvSpPr>
          <p:nvPr>
            <p:ph type="body" idx="1"/>
          </p:nvPr>
        </p:nvSpPr>
        <p:spPr/>
        <p:txBody>
          <a:bodyPr/>
          <a:lstStyle/>
          <a:p>
            <a:endParaRPr lang="zh-TW" altLang="en-US" dirty="0"/>
          </a:p>
        </p:txBody>
      </p:sp>
      <p:sp>
        <p:nvSpPr>
          <p:cNvPr id="8" name="頁尾版面配置區 7">
            <a:extLst>
              <a:ext uri="{FF2B5EF4-FFF2-40B4-BE49-F238E27FC236}">
                <a16:creationId xmlns:a16="http://schemas.microsoft.com/office/drawing/2014/main" id="{BD2B4D81-1792-41B7-B5AF-B34D0FF926A7}"/>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9" name="投影片編號版面配置區 8">
            <a:extLst>
              <a:ext uri="{FF2B5EF4-FFF2-40B4-BE49-F238E27FC236}">
                <a16:creationId xmlns:a16="http://schemas.microsoft.com/office/drawing/2014/main" id="{6C2B9E44-A84C-4E80-BB46-E7CB169A3EE2}"/>
              </a:ext>
            </a:extLst>
          </p:cNvPr>
          <p:cNvSpPr>
            <a:spLocks noGrp="1"/>
          </p:cNvSpPr>
          <p:nvPr>
            <p:ph type="sldNum" sz="quarter" idx="12"/>
          </p:nvPr>
        </p:nvSpPr>
        <p:spPr/>
        <p:txBody>
          <a:bodyPr/>
          <a:lstStyle/>
          <a:p>
            <a:fld id="{FFF700D2-071F-440E-A3FF-180D34BA4EC8}" type="slidenum">
              <a:rPr lang="en-GB" smtClean="0"/>
              <a:pPr/>
              <a:t>19</a:t>
            </a:fld>
            <a:endParaRPr lang="en-GB"/>
          </a:p>
        </p:txBody>
      </p:sp>
      <p:pic>
        <p:nvPicPr>
          <p:cNvPr id="13" name="圖片 12">
            <a:extLst>
              <a:ext uri="{FF2B5EF4-FFF2-40B4-BE49-F238E27FC236}">
                <a16:creationId xmlns:a16="http://schemas.microsoft.com/office/drawing/2014/main" id="{A8DCF47B-72E9-4FF9-8640-3C77AC2127A2}"/>
              </a:ext>
            </a:extLst>
          </p:cNvPr>
          <p:cNvPicPr>
            <a:picLocks noChangeAspect="1"/>
          </p:cNvPicPr>
          <p:nvPr/>
        </p:nvPicPr>
        <p:blipFill>
          <a:blip r:embed="rId2"/>
          <a:stretch>
            <a:fillRect/>
          </a:stretch>
        </p:blipFill>
        <p:spPr>
          <a:xfrm>
            <a:off x="2433123" y="2652932"/>
            <a:ext cx="4332488" cy="3424343"/>
          </a:xfrm>
          <a:prstGeom prst="rect">
            <a:avLst/>
          </a:prstGeom>
        </p:spPr>
      </p:pic>
    </p:spTree>
    <p:extLst>
      <p:ext uri="{BB962C8B-B14F-4D97-AF65-F5344CB8AC3E}">
        <p14:creationId xmlns:p14="http://schemas.microsoft.com/office/powerpoint/2010/main" val="25431274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zh-TW" altLang="en-US" dirty="0"/>
              <a:t>普通物理學</a:t>
            </a:r>
            <a:r>
              <a:rPr lang="en-US" altLang="zh-TW" dirty="0"/>
              <a:t>(</a:t>
            </a:r>
            <a:r>
              <a:rPr lang="zh-TW" altLang="en-US" dirty="0"/>
              <a:t>第三版</a:t>
            </a:r>
            <a:r>
              <a:rPr lang="en-US" altLang="zh-TW" dirty="0"/>
              <a:t>)</a:t>
            </a:r>
            <a:br>
              <a:rPr lang="en-US" altLang="zh-TW" dirty="0"/>
            </a:br>
            <a:r>
              <a:rPr lang="zh-TW" altLang="en-US" sz="3600" dirty="0"/>
              <a:t>原著：</a:t>
            </a:r>
            <a:r>
              <a:rPr lang="en-US" altLang="zh-TW" sz="3600" dirty="0"/>
              <a:t>Harris Benson</a:t>
            </a:r>
            <a:endParaRPr lang="zh-TW" altLang="en-US" dirty="0"/>
          </a:p>
        </p:txBody>
      </p:sp>
      <p:sp>
        <p:nvSpPr>
          <p:cNvPr id="8195" name="副標題 2"/>
          <p:cNvSpPr>
            <a:spLocks noGrp="1"/>
          </p:cNvSpPr>
          <p:nvPr>
            <p:ph type="subTitle" idx="1"/>
          </p:nvPr>
        </p:nvSpPr>
        <p:spPr/>
        <p:txBody>
          <a:bodyPr>
            <a:normAutofit fontScale="85000" lnSpcReduction="10000"/>
          </a:bodyPr>
          <a:lstStyle/>
          <a:p>
            <a:pPr marL="1163638" indent="-1163638" algn="l">
              <a:lnSpc>
                <a:spcPct val="120000"/>
              </a:lnSpc>
              <a:spcBef>
                <a:spcPts val="0"/>
              </a:spcBef>
              <a:spcAft>
                <a:spcPts val="0"/>
              </a:spcAft>
            </a:pPr>
            <a:r>
              <a:rPr lang="zh-TW" altLang="en-US" dirty="0"/>
              <a:t>譯者：蔡政男、林燈河、陳國昭、</a:t>
            </a:r>
            <a:endParaRPr lang="en-US" altLang="zh-TW" dirty="0"/>
          </a:p>
          <a:p>
            <a:pPr marL="1163638" indent="-1163638" algn="l">
              <a:lnSpc>
                <a:spcPct val="120000"/>
              </a:lnSpc>
              <a:spcBef>
                <a:spcPts val="0"/>
              </a:spcBef>
              <a:spcAft>
                <a:spcPts val="0"/>
              </a:spcAft>
            </a:pPr>
            <a:r>
              <a:rPr lang="zh-TW" altLang="en-US" dirty="0"/>
              <a:t>　　　朱達勇、谷天心、徐植蔚、</a:t>
            </a:r>
            <a:endParaRPr lang="en-US" altLang="zh-TW" dirty="0"/>
          </a:p>
          <a:p>
            <a:pPr marL="1163638" indent="-1163638" algn="l">
              <a:lnSpc>
                <a:spcPct val="120000"/>
              </a:lnSpc>
              <a:spcBef>
                <a:spcPts val="0"/>
              </a:spcBef>
              <a:spcAft>
                <a:spcPts val="0"/>
              </a:spcAft>
            </a:pPr>
            <a:r>
              <a:rPr lang="zh-TW" altLang="en-US" dirty="0"/>
              <a:t>　　　鄭宜男</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txBox="1">
            <a:spLocks/>
          </p:cNvSpPr>
          <p:nvPr/>
        </p:nvSpPr>
        <p:spPr>
          <a:xfrm>
            <a:off x="545893" y="1340768"/>
            <a:ext cx="8002588" cy="93610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zh-TW" altLang="en-US" sz="2400" dirty="0">
              <a:latin typeface="Times New Roman" pitchFamily="18" charset="0"/>
              <a:ea typeface="標楷體" pitchFamily="65" charset="-120"/>
              <a:cs typeface="Times New Roman" pitchFamily="18" charset="0"/>
            </a:endParaRPr>
          </a:p>
        </p:txBody>
      </p:sp>
      <p:sp>
        <p:nvSpPr>
          <p:cNvPr id="9" name="標題 8">
            <a:extLst>
              <a:ext uri="{FF2B5EF4-FFF2-40B4-BE49-F238E27FC236}">
                <a16:creationId xmlns:a16="http://schemas.microsoft.com/office/drawing/2014/main" id="{76AFBED5-7531-4625-80C9-261B72AAE757}"/>
              </a:ext>
            </a:extLst>
          </p:cNvPr>
          <p:cNvSpPr>
            <a:spLocks noGrp="1"/>
          </p:cNvSpPr>
          <p:nvPr>
            <p:ph type="title"/>
          </p:nvPr>
        </p:nvSpPr>
        <p:spPr/>
        <p:txBody>
          <a:bodyPr/>
          <a:lstStyle/>
          <a:p>
            <a:r>
              <a:rPr lang="zh-TW" altLang="en-US" dirty="0"/>
              <a:t>例題 </a:t>
            </a:r>
            <a:r>
              <a:rPr lang="en-US" altLang="zh-TW" dirty="0"/>
              <a:t>9.2</a:t>
            </a:r>
            <a:endParaRPr lang="zh-TW" altLang="en-US" dirty="0"/>
          </a:p>
        </p:txBody>
      </p:sp>
      <p:sp>
        <p:nvSpPr>
          <p:cNvPr id="10" name="文字版面配置區 9">
            <a:extLst>
              <a:ext uri="{FF2B5EF4-FFF2-40B4-BE49-F238E27FC236}">
                <a16:creationId xmlns:a16="http://schemas.microsoft.com/office/drawing/2014/main" id="{AD84BA1E-30B2-4C7E-83FB-F7EE0B88C90F}"/>
              </a:ext>
            </a:extLst>
          </p:cNvPr>
          <p:cNvSpPr>
            <a:spLocks noGrp="1"/>
          </p:cNvSpPr>
          <p:nvPr>
            <p:ph type="body" idx="1"/>
          </p:nvPr>
        </p:nvSpPr>
        <p:spPr/>
        <p:txBody>
          <a:bodyPr/>
          <a:lstStyle/>
          <a:p>
            <a:r>
              <a:rPr lang="zh-TW" altLang="en-US" dirty="0">
                <a:cs typeface="Times New Roman" pitchFamily="18" charset="0"/>
              </a:rPr>
              <a:t>一物重 </a:t>
            </a:r>
            <a:r>
              <a:rPr lang="en-US" altLang="zh-TW" dirty="0">
                <a:cs typeface="Times New Roman" pitchFamily="18" charset="0"/>
              </a:rPr>
              <a:t>10</a:t>
            </a:r>
            <a:r>
              <a:rPr lang="zh-TW" altLang="en-US" dirty="0">
                <a:cs typeface="Times New Roman" pitchFamily="18" charset="0"/>
              </a:rPr>
              <a:t> </a:t>
            </a:r>
            <a:r>
              <a:rPr lang="en-US" altLang="zh-TW" dirty="0">
                <a:cs typeface="Times New Roman" pitchFamily="18" charset="0"/>
              </a:rPr>
              <a:t>kg</a:t>
            </a:r>
            <a:r>
              <a:rPr lang="zh-TW" altLang="en-US" dirty="0">
                <a:cs typeface="Times New Roman" pitchFamily="18" charset="0"/>
              </a:rPr>
              <a:t>，速度 </a:t>
            </a:r>
            <a:r>
              <a:rPr lang="en-US" altLang="zh-TW" dirty="0" err="1">
                <a:cs typeface="Times New Roman" pitchFamily="18" charset="0"/>
              </a:rPr>
              <a:t>6</a:t>
            </a:r>
            <a:r>
              <a:rPr lang="en-US" altLang="zh-TW" b="1" dirty="0" err="1">
                <a:cs typeface="Times New Roman" pitchFamily="18" charset="0"/>
              </a:rPr>
              <a:t>i</a:t>
            </a:r>
            <a:r>
              <a:rPr lang="zh-TW" altLang="en-US" b="1" dirty="0">
                <a:cs typeface="Times New Roman" pitchFamily="18" charset="0"/>
              </a:rPr>
              <a:t> </a:t>
            </a:r>
            <a:r>
              <a:rPr lang="en-US" altLang="zh-TW" dirty="0">
                <a:cs typeface="Times New Roman" pitchFamily="18" charset="0"/>
              </a:rPr>
              <a:t>m/s</a:t>
            </a:r>
            <a:r>
              <a:rPr lang="zh-TW" altLang="en-US" dirty="0">
                <a:cs typeface="Times New Roman" pitchFamily="18" charset="0"/>
              </a:rPr>
              <a:t> 爆裂為等質量的兩片。一片以 </a:t>
            </a:r>
            <a:r>
              <a:rPr lang="en-US" altLang="zh-TW" dirty="0" err="1">
                <a:cs typeface="Times New Roman" pitchFamily="18" charset="0"/>
              </a:rPr>
              <a:t>2</a:t>
            </a:r>
            <a:r>
              <a:rPr lang="en-US" altLang="zh-TW" b="1" dirty="0" err="1">
                <a:cs typeface="Times New Roman" pitchFamily="18" charset="0"/>
              </a:rPr>
              <a:t>i</a:t>
            </a:r>
            <a:r>
              <a:rPr lang="zh-TW" altLang="en-US" b="1" dirty="0">
                <a:cs typeface="Times New Roman" pitchFamily="18" charset="0"/>
              </a:rPr>
              <a:t> </a:t>
            </a:r>
            <a:r>
              <a:rPr lang="en-US" altLang="zh-TW" dirty="0">
                <a:cs typeface="Times New Roman" pitchFamily="18" charset="0"/>
              </a:rPr>
              <a:t>−</a:t>
            </a:r>
            <a:r>
              <a:rPr lang="zh-TW" altLang="en-US" dirty="0">
                <a:cs typeface="Times New Roman" pitchFamily="18" charset="0"/>
              </a:rPr>
              <a:t> </a:t>
            </a:r>
            <a:r>
              <a:rPr lang="en-US" altLang="zh-TW" b="1" dirty="0">
                <a:cs typeface="Times New Roman" pitchFamily="18" charset="0"/>
              </a:rPr>
              <a:t>j</a:t>
            </a:r>
            <a:r>
              <a:rPr lang="zh-TW" altLang="en-US" b="1" dirty="0">
                <a:cs typeface="Times New Roman" pitchFamily="18" charset="0"/>
              </a:rPr>
              <a:t> </a:t>
            </a:r>
            <a:r>
              <a:rPr lang="en-US" altLang="zh-TW" dirty="0">
                <a:cs typeface="Times New Roman" pitchFamily="18" charset="0"/>
              </a:rPr>
              <a:t>m/s </a:t>
            </a:r>
            <a:r>
              <a:rPr lang="zh-TW" altLang="en-US" dirty="0">
                <a:cs typeface="Times New Roman" pitchFamily="18" charset="0"/>
              </a:rPr>
              <a:t>的速度飛離，則另一片之速度為何？</a:t>
            </a:r>
          </a:p>
          <a:p>
            <a:endParaRPr lang="zh-TW" altLang="en-US" dirty="0"/>
          </a:p>
        </p:txBody>
      </p:sp>
      <p:sp>
        <p:nvSpPr>
          <p:cNvPr id="7" name="頁尾版面配置區 6">
            <a:extLst>
              <a:ext uri="{FF2B5EF4-FFF2-40B4-BE49-F238E27FC236}">
                <a16:creationId xmlns:a16="http://schemas.microsoft.com/office/drawing/2014/main" id="{0C0FC704-E837-4591-8063-3915AF192198}"/>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8" name="投影片編號版面配置區 7">
            <a:extLst>
              <a:ext uri="{FF2B5EF4-FFF2-40B4-BE49-F238E27FC236}">
                <a16:creationId xmlns:a16="http://schemas.microsoft.com/office/drawing/2014/main" id="{E809684C-FEFA-425F-8BF8-E00409546E56}"/>
              </a:ext>
            </a:extLst>
          </p:cNvPr>
          <p:cNvSpPr>
            <a:spLocks noGrp="1"/>
          </p:cNvSpPr>
          <p:nvPr>
            <p:ph type="sldNum" sz="quarter" idx="12"/>
          </p:nvPr>
        </p:nvSpPr>
        <p:spPr/>
        <p:txBody>
          <a:bodyPr/>
          <a:lstStyle/>
          <a:p>
            <a:fld id="{FFF700D2-071F-440E-A3FF-180D34BA4EC8}" type="slidenum">
              <a:rPr lang="en-GB" smtClean="0"/>
              <a:t>20</a:t>
            </a:fld>
            <a:endParaRPr lang="en-GB"/>
          </a:p>
        </p:txBody>
      </p:sp>
      <p:sp>
        <p:nvSpPr>
          <p:cNvPr id="11" name="箭號: 有線條的向右箭號 10">
            <a:hlinkClick r:id="rId2" action="ppaction://hlinkfile"/>
            <a:extLst>
              <a:ext uri="{FF2B5EF4-FFF2-40B4-BE49-F238E27FC236}">
                <a16:creationId xmlns:a16="http://schemas.microsoft.com/office/drawing/2014/main" id="{6DFEB889-EC51-439E-8148-BA2F1D3EF00B}"/>
              </a:ext>
            </a:extLst>
          </p:cNvPr>
          <p:cNvSpPr/>
          <p:nvPr/>
        </p:nvSpPr>
        <p:spPr>
          <a:xfrm>
            <a:off x="827584" y="3933056"/>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39449745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txBox="1">
            <a:spLocks/>
          </p:cNvSpPr>
          <p:nvPr/>
        </p:nvSpPr>
        <p:spPr>
          <a:xfrm>
            <a:off x="460979" y="1412776"/>
            <a:ext cx="8229600" cy="136815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TW" altLang="en-US" sz="2400" dirty="0">
              <a:latin typeface="Times New Roman" pitchFamily="18" charset="0"/>
              <a:ea typeface="標楷體" pitchFamily="65" charset="-120"/>
              <a:cs typeface="Times New Roman" pitchFamily="18" charset="0"/>
            </a:endParaRPr>
          </a:p>
        </p:txBody>
      </p:sp>
      <p:sp>
        <p:nvSpPr>
          <p:cNvPr id="10" name="標題 9">
            <a:extLst>
              <a:ext uri="{FF2B5EF4-FFF2-40B4-BE49-F238E27FC236}">
                <a16:creationId xmlns:a16="http://schemas.microsoft.com/office/drawing/2014/main" id="{4E045D5D-AB6D-4327-B286-6D643D914E13}"/>
              </a:ext>
            </a:extLst>
          </p:cNvPr>
          <p:cNvSpPr>
            <a:spLocks noGrp="1"/>
          </p:cNvSpPr>
          <p:nvPr>
            <p:ph type="title"/>
          </p:nvPr>
        </p:nvSpPr>
        <p:spPr/>
        <p:txBody>
          <a:bodyPr>
            <a:normAutofit/>
          </a:bodyPr>
          <a:lstStyle/>
          <a:p>
            <a:r>
              <a:rPr lang="zh-TW" altLang="en-US" dirty="0"/>
              <a:t>例題 </a:t>
            </a:r>
            <a:r>
              <a:rPr lang="en-US" altLang="zh-TW" dirty="0"/>
              <a:t>9.3</a:t>
            </a:r>
            <a:endParaRPr lang="zh-TW" altLang="en-US" dirty="0"/>
          </a:p>
        </p:txBody>
      </p:sp>
      <p:sp>
        <p:nvSpPr>
          <p:cNvPr id="11" name="文字版面配置區 10">
            <a:extLst>
              <a:ext uri="{FF2B5EF4-FFF2-40B4-BE49-F238E27FC236}">
                <a16:creationId xmlns:a16="http://schemas.microsoft.com/office/drawing/2014/main" id="{AF723898-63EE-4347-A97B-3E86862DCCB0}"/>
              </a:ext>
            </a:extLst>
          </p:cNvPr>
          <p:cNvSpPr>
            <a:spLocks noGrp="1"/>
          </p:cNvSpPr>
          <p:nvPr>
            <p:ph type="body" idx="1"/>
          </p:nvPr>
        </p:nvSpPr>
        <p:spPr/>
        <p:txBody>
          <a:bodyPr/>
          <a:lstStyle/>
          <a:p>
            <a:r>
              <a:rPr lang="zh-TW" altLang="en-US" dirty="0">
                <a:cs typeface="Times New Roman" pitchFamily="18" charset="0"/>
              </a:rPr>
              <a:t>一球質量 </a:t>
            </a:r>
            <a:r>
              <a:rPr lang="en-US" altLang="zh-TW" i="1" dirty="0" err="1">
                <a:cs typeface="Times New Roman" pitchFamily="18" charset="0"/>
              </a:rPr>
              <a:t>m</a:t>
            </a:r>
            <a:r>
              <a:rPr lang="en-US" altLang="zh-TW" baseline="-25000" dirty="0" err="1">
                <a:cs typeface="Times New Roman" pitchFamily="18" charset="0"/>
              </a:rPr>
              <a:t>1</a:t>
            </a:r>
            <a:r>
              <a:rPr lang="en-US" altLang="zh-TW" dirty="0">
                <a:cs typeface="Times New Roman" pitchFamily="18" charset="0"/>
              </a:rPr>
              <a:t> = 3 kg </a:t>
            </a:r>
            <a:r>
              <a:rPr lang="zh-TW" altLang="en-US" dirty="0">
                <a:cs typeface="Times New Roman" pitchFamily="18" charset="0"/>
              </a:rPr>
              <a:t>初速度 </a:t>
            </a:r>
            <a:r>
              <a:rPr lang="en-US" altLang="zh-TW" dirty="0">
                <a:cs typeface="Times New Roman" pitchFamily="18" charset="0"/>
              </a:rPr>
              <a:t>10 m/s</a:t>
            </a:r>
            <a:r>
              <a:rPr lang="zh-TW" altLang="en-US" dirty="0">
                <a:cs typeface="Times New Roman" pitchFamily="18" charset="0"/>
              </a:rPr>
              <a:t>、向東偏南 </a:t>
            </a:r>
            <a:r>
              <a:rPr lang="en-US" altLang="zh-TW" dirty="0"/>
              <a:t>20°</a:t>
            </a:r>
            <a:r>
              <a:rPr lang="zh-TW" altLang="en-US" dirty="0">
                <a:cs typeface="Times New Roman" pitchFamily="18" charset="0"/>
              </a:rPr>
              <a:t>。另一球質量 </a:t>
            </a:r>
            <a:r>
              <a:rPr lang="en-US" altLang="zh-TW" i="1" dirty="0" err="1">
                <a:cs typeface="Times New Roman" pitchFamily="18" charset="0"/>
              </a:rPr>
              <a:t>m</a:t>
            </a:r>
            <a:r>
              <a:rPr lang="en-US" altLang="zh-TW" baseline="-25000" dirty="0" err="1">
                <a:cs typeface="Times New Roman" pitchFamily="18" charset="0"/>
              </a:rPr>
              <a:t>2</a:t>
            </a:r>
            <a:r>
              <a:rPr lang="en-US" altLang="zh-TW" dirty="0">
                <a:cs typeface="Times New Roman" pitchFamily="18" charset="0"/>
              </a:rPr>
              <a:t> = 5 kg </a:t>
            </a:r>
            <a:r>
              <a:rPr lang="zh-TW" altLang="en-US" dirty="0">
                <a:cs typeface="Times New Roman" pitchFamily="18" charset="0"/>
              </a:rPr>
              <a:t>速度 </a:t>
            </a:r>
            <a:r>
              <a:rPr lang="en-US" altLang="zh-TW" dirty="0">
                <a:cs typeface="Times New Roman" pitchFamily="18" charset="0"/>
              </a:rPr>
              <a:t>5 m/s</a:t>
            </a:r>
            <a:r>
              <a:rPr lang="zh-TW" altLang="en-US" dirty="0">
                <a:cs typeface="Times New Roman" pitchFamily="18" charset="0"/>
              </a:rPr>
              <a:t>、向北偏西 </a:t>
            </a:r>
            <a:r>
              <a:rPr lang="en-US" altLang="zh-TW" dirty="0">
                <a:cs typeface="Times New Roman" pitchFamily="18" charset="0"/>
              </a:rPr>
              <a:t>4</a:t>
            </a:r>
            <a:r>
              <a:rPr lang="en-US" altLang="zh-TW" dirty="0"/>
              <a:t>0°</a:t>
            </a:r>
            <a:r>
              <a:rPr lang="zh-TW" altLang="en-US" dirty="0">
                <a:cs typeface="Times New Roman" pitchFamily="18" charset="0"/>
              </a:rPr>
              <a:t>。此二球相互碰撞後黏在一起，求碰撞後之共同速度。</a:t>
            </a:r>
          </a:p>
          <a:p>
            <a:endParaRPr lang="zh-TW" altLang="en-US" dirty="0"/>
          </a:p>
        </p:txBody>
      </p:sp>
      <p:sp>
        <p:nvSpPr>
          <p:cNvPr id="5" name="頁尾版面配置區 4">
            <a:extLst>
              <a:ext uri="{FF2B5EF4-FFF2-40B4-BE49-F238E27FC236}">
                <a16:creationId xmlns:a16="http://schemas.microsoft.com/office/drawing/2014/main" id="{37265944-3D4B-48CA-8922-469C25D1A84C}"/>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9" name="投影片編號版面配置區 8">
            <a:extLst>
              <a:ext uri="{FF2B5EF4-FFF2-40B4-BE49-F238E27FC236}">
                <a16:creationId xmlns:a16="http://schemas.microsoft.com/office/drawing/2014/main" id="{650578E1-0F4D-4E24-9617-7133F87E2DCB}"/>
              </a:ext>
            </a:extLst>
          </p:cNvPr>
          <p:cNvSpPr>
            <a:spLocks noGrp="1"/>
          </p:cNvSpPr>
          <p:nvPr>
            <p:ph type="sldNum" sz="quarter" idx="12"/>
          </p:nvPr>
        </p:nvSpPr>
        <p:spPr/>
        <p:txBody>
          <a:bodyPr/>
          <a:lstStyle/>
          <a:p>
            <a:fld id="{FFF700D2-071F-440E-A3FF-180D34BA4EC8}" type="slidenum">
              <a:rPr lang="en-GB" smtClean="0"/>
              <a:t>21</a:t>
            </a:fld>
            <a:endParaRPr lang="en-GB"/>
          </a:p>
        </p:txBody>
      </p:sp>
      <p:sp>
        <p:nvSpPr>
          <p:cNvPr id="12" name="箭號: 有線條的向右箭號 11">
            <a:hlinkClick r:id="rId2" action="ppaction://hlinkfile"/>
            <a:extLst>
              <a:ext uri="{FF2B5EF4-FFF2-40B4-BE49-F238E27FC236}">
                <a16:creationId xmlns:a16="http://schemas.microsoft.com/office/drawing/2014/main" id="{285D6BC4-9A3E-490B-94C3-97ED79E99594}"/>
              </a:ext>
            </a:extLst>
          </p:cNvPr>
          <p:cNvSpPr/>
          <p:nvPr/>
        </p:nvSpPr>
        <p:spPr>
          <a:xfrm>
            <a:off x="827584" y="4293096"/>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pic>
        <p:nvPicPr>
          <p:cNvPr id="2" name="圖片 1">
            <a:extLst>
              <a:ext uri="{FF2B5EF4-FFF2-40B4-BE49-F238E27FC236}">
                <a16:creationId xmlns:a16="http://schemas.microsoft.com/office/drawing/2014/main" id="{DB7F1B31-DDF2-4A94-9347-EC73EF14F3DA}"/>
              </a:ext>
            </a:extLst>
          </p:cNvPr>
          <p:cNvPicPr>
            <a:picLocks noChangeAspect="1"/>
          </p:cNvPicPr>
          <p:nvPr/>
        </p:nvPicPr>
        <p:blipFill>
          <a:blip r:embed="rId3"/>
          <a:stretch>
            <a:fillRect/>
          </a:stretch>
        </p:blipFill>
        <p:spPr>
          <a:xfrm>
            <a:off x="5292080" y="3929087"/>
            <a:ext cx="2816166" cy="2634803"/>
          </a:xfrm>
          <a:prstGeom prst="rect">
            <a:avLst/>
          </a:prstGeom>
        </p:spPr>
      </p:pic>
    </p:spTree>
    <p:extLst>
      <p:ext uri="{BB962C8B-B14F-4D97-AF65-F5344CB8AC3E}">
        <p14:creationId xmlns:p14="http://schemas.microsoft.com/office/powerpoint/2010/main" val="21833443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txBox="1">
            <a:spLocks/>
          </p:cNvSpPr>
          <p:nvPr/>
        </p:nvSpPr>
        <p:spPr>
          <a:xfrm>
            <a:off x="538584" y="1340768"/>
            <a:ext cx="8147248" cy="194421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zh-TW" altLang="en-US" sz="2400" dirty="0">
              <a:latin typeface="Times New Roman" pitchFamily="18" charset="0"/>
              <a:ea typeface="標楷體" pitchFamily="65" charset="-120"/>
              <a:cs typeface="Times New Roman" pitchFamily="18" charset="0"/>
            </a:endParaRPr>
          </a:p>
        </p:txBody>
      </p:sp>
      <p:sp>
        <p:nvSpPr>
          <p:cNvPr id="9" name="標題 8">
            <a:extLst>
              <a:ext uri="{FF2B5EF4-FFF2-40B4-BE49-F238E27FC236}">
                <a16:creationId xmlns:a16="http://schemas.microsoft.com/office/drawing/2014/main" id="{275A9E99-D4EC-449E-9B85-9C15377A8128}"/>
              </a:ext>
            </a:extLst>
          </p:cNvPr>
          <p:cNvSpPr>
            <a:spLocks noGrp="1"/>
          </p:cNvSpPr>
          <p:nvPr>
            <p:ph type="title"/>
          </p:nvPr>
        </p:nvSpPr>
        <p:spPr/>
        <p:txBody>
          <a:bodyPr>
            <a:normAutofit/>
          </a:bodyPr>
          <a:lstStyle/>
          <a:p>
            <a:r>
              <a:rPr lang="zh-TW" altLang="en-US" dirty="0"/>
              <a:t>例題 </a:t>
            </a:r>
            <a:r>
              <a:rPr lang="en-US" altLang="zh-TW" dirty="0"/>
              <a:t>9.4</a:t>
            </a:r>
            <a:endParaRPr lang="zh-TW" altLang="en-US" dirty="0"/>
          </a:p>
        </p:txBody>
      </p:sp>
      <p:sp>
        <p:nvSpPr>
          <p:cNvPr id="10" name="文字版面配置區 9">
            <a:extLst>
              <a:ext uri="{FF2B5EF4-FFF2-40B4-BE49-F238E27FC236}">
                <a16:creationId xmlns:a16="http://schemas.microsoft.com/office/drawing/2014/main" id="{C9D42E90-764C-4595-9C81-689DA1C416DB}"/>
              </a:ext>
            </a:extLst>
          </p:cNvPr>
          <p:cNvSpPr>
            <a:spLocks noGrp="1"/>
          </p:cNvSpPr>
          <p:nvPr>
            <p:ph type="body" idx="1"/>
          </p:nvPr>
        </p:nvSpPr>
        <p:spPr/>
        <p:txBody>
          <a:bodyPr/>
          <a:lstStyle/>
          <a:p>
            <a:r>
              <a:rPr lang="en-US" altLang="zh-TW" dirty="0">
                <a:cs typeface="Times New Roman" pitchFamily="18" charset="0"/>
              </a:rPr>
              <a:t>1742 </a:t>
            </a:r>
            <a:r>
              <a:rPr lang="zh-TW" altLang="en-US" dirty="0">
                <a:cs typeface="Times New Roman" pitchFamily="18" charset="0"/>
              </a:rPr>
              <a:t>年，</a:t>
            </a:r>
            <a:r>
              <a:rPr lang="en-US" altLang="zh-TW" dirty="0">
                <a:cs typeface="Times New Roman" pitchFamily="18" charset="0"/>
              </a:rPr>
              <a:t>Benjamin Robins </a:t>
            </a:r>
            <a:r>
              <a:rPr lang="zh-TW" altLang="en-US" dirty="0">
                <a:cs typeface="Times New Roman" pitchFamily="18" charset="0"/>
              </a:rPr>
              <a:t>設計了一個簡單而精巧的裝置，稱為衝擊擺</a:t>
            </a:r>
            <a:r>
              <a:rPr lang="en-US" altLang="zh-TW" dirty="0">
                <a:cs typeface="Times New Roman" pitchFamily="18" charset="0"/>
              </a:rPr>
              <a:t>(ballistic pendulum)</a:t>
            </a:r>
            <a:r>
              <a:rPr lang="zh-TW" altLang="en-US" dirty="0">
                <a:cs typeface="Times New Roman" pitchFamily="18" charset="0"/>
              </a:rPr>
              <a:t>，用以測量子彈的速度。設有一質量 </a:t>
            </a:r>
            <a:r>
              <a:rPr lang="en-US" altLang="zh-TW" i="1" dirty="0">
                <a:cs typeface="Times New Roman" pitchFamily="18" charset="0"/>
              </a:rPr>
              <a:t>m</a:t>
            </a:r>
            <a:r>
              <a:rPr lang="en-US" altLang="zh-TW" dirty="0">
                <a:cs typeface="Times New Roman" pitchFamily="18" charset="0"/>
              </a:rPr>
              <a:t> = 10 g </a:t>
            </a:r>
            <a:r>
              <a:rPr lang="zh-TW" altLang="en-US" dirty="0">
                <a:cs typeface="Times New Roman" pitchFamily="18" charset="0"/>
              </a:rPr>
              <a:t>的子彈，其速率為 </a:t>
            </a:r>
            <a:r>
              <a:rPr lang="en-US" altLang="zh-TW" i="1" dirty="0">
                <a:cs typeface="Times New Roman" pitchFamily="18" charset="0"/>
              </a:rPr>
              <a:t>u</a:t>
            </a:r>
            <a:r>
              <a:rPr lang="zh-TW" altLang="en-US" dirty="0">
                <a:cs typeface="Times New Roman" pitchFamily="18" charset="0"/>
              </a:rPr>
              <a:t>，射入一木塊</a:t>
            </a:r>
            <a:r>
              <a:rPr lang="en-US" altLang="zh-TW" dirty="0">
                <a:cs typeface="Times New Roman" pitchFamily="18" charset="0"/>
              </a:rPr>
              <a:t>(</a:t>
            </a:r>
            <a:r>
              <a:rPr lang="en-US" altLang="zh-TW" i="1" dirty="0">
                <a:cs typeface="Times New Roman" pitchFamily="18" charset="0"/>
              </a:rPr>
              <a:t>M</a:t>
            </a:r>
            <a:r>
              <a:rPr lang="en-US" altLang="zh-TW" dirty="0">
                <a:cs typeface="Times New Roman" pitchFamily="18" charset="0"/>
              </a:rPr>
              <a:t> = 2 kg)</a:t>
            </a:r>
            <a:r>
              <a:rPr lang="zh-TW" altLang="en-US" dirty="0">
                <a:cs typeface="Times New Roman" pitchFamily="18" charset="0"/>
              </a:rPr>
              <a:t>，如圖 </a:t>
            </a:r>
            <a:r>
              <a:rPr lang="en-US" altLang="zh-TW" dirty="0">
                <a:cs typeface="Times New Roman" pitchFamily="18" charset="0"/>
              </a:rPr>
              <a:t>9.4 </a:t>
            </a:r>
            <a:r>
              <a:rPr lang="zh-TW" altLang="en-US" dirty="0">
                <a:cs typeface="Times New Roman" pitchFamily="18" charset="0"/>
              </a:rPr>
              <a:t>所示。子彈射入後嵌在木塊裡面，並將之舉高 </a:t>
            </a:r>
            <a:r>
              <a:rPr lang="en-US" altLang="zh-TW" i="1" dirty="0">
                <a:cs typeface="Times New Roman" pitchFamily="18" charset="0"/>
              </a:rPr>
              <a:t>H</a:t>
            </a:r>
            <a:r>
              <a:rPr lang="en-US" altLang="zh-TW" dirty="0">
                <a:cs typeface="Times New Roman" pitchFamily="18" charset="0"/>
              </a:rPr>
              <a:t> = 5 cm</a:t>
            </a:r>
            <a:r>
              <a:rPr lang="zh-TW" altLang="en-US" dirty="0">
                <a:cs typeface="Times New Roman" pitchFamily="18" charset="0"/>
              </a:rPr>
              <a:t>。</a:t>
            </a:r>
            <a:r>
              <a:rPr lang="en-US" altLang="zh-TW" dirty="0">
                <a:cs typeface="Times New Roman" pitchFamily="18" charset="0"/>
              </a:rPr>
              <a:t>(a) </a:t>
            </a:r>
            <a:r>
              <a:rPr lang="zh-TW" altLang="en-US" dirty="0">
                <a:cs typeface="Times New Roman" pitchFamily="18" charset="0"/>
              </a:rPr>
              <a:t>如何由 </a:t>
            </a:r>
            <a:r>
              <a:rPr lang="en-US" altLang="zh-TW" i="1" dirty="0">
                <a:cs typeface="Times New Roman" pitchFamily="18" charset="0"/>
              </a:rPr>
              <a:t>H</a:t>
            </a:r>
            <a:r>
              <a:rPr lang="en-US" altLang="zh-TW" dirty="0">
                <a:cs typeface="Times New Roman" pitchFamily="18" charset="0"/>
              </a:rPr>
              <a:t> </a:t>
            </a:r>
            <a:r>
              <a:rPr lang="zh-TW" altLang="en-US" dirty="0">
                <a:cs typeface="Times New Roman" pitchFamily="18" charset="0"/>
              </a:rPr>
              <a:t>求 </a:t>
            </a:r>
            <a:r>
              <a:rPr lang="en-US" altLang="zh-TW" i="1" dirty="0">
                <a:cs typeface="Times New Roman" pitchFamily="18" charset="0"/>
              </a:rPr>
              <a:t>u</a:t>
            </a:r>
            <a:r>
              <a:rPr lang="zh-TW" altLang="en-US" dirty="0">
                <a:cs typeface="Times New Roman" pitchFamily="18" charset="0"/>
              </a:rPr>
              <a:t>？</a:t>
            </a:r>
            <a:r>
              <a:rPr lang="en-US" altLang="zh-TW" dirty="0">
                <a:cs typeface="Times New Roman" pitchFamily="18" charset="0"/>
              </a:rPr>
              <a:t>(b) </a:t>
            </a:r>
            <a:r>
              <a:rPr lang="zh-TW" altLang="en-US" dirty="0">
                <a:cs typeface="Times New Roman" pitchFamily="18" charset="0"/>
              </a:rPr>
              <a:t>產生了多少熱能？</a:t>
            </a:r>
          </a:p>
          <a:p>
            <a:endParaRPr lang="zh-TW" altLang="en-US" dirty="0"/>
          </a:p>
        </p:txBody>
      </p:sp>
      <p:sp>
        <p:nvSpPr>
          <p:cNvPr id="7" name="頁尾版面配置區 6">
            <a:extLst>
              <a:ext uri="{FF2B5EF4-FFF2-40B4-BE49-F238E27FC236}">
                <a16:creationId xmlns:a16="http://schemas.microsoft.com/office/drawing/2014/main" id="{D2B0159D-1E45-4258-8CFA-65AA61E5412C}"/>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8" name="投影片編號版面配置區 7">
            <a:extLst>
              <a:ext uri="{FF2B5EF4-FFF2-40B4-BE49-F238E27FC236}">
                <a16:creationId xmlns:a16="http://schemas.microsoft.com/office/drawing/2014/main" id="{9088EC19-BE98-4194-BC36-8FB74FF894AF}"/>
              </a:ext>
            </a:extLst>
          </p:cNvPr>
          <p:cNvSpPr>
            <a:spLocks noGrp="1"/>
          </p:cNvSpPr>
          <p:nvPr>
            <p:ph type="sldNum" sz="quarter" idx="12"/>
          </p:nvPr>
        </p:nvSpPr>
        <p:spPr/>
        <p:txBody>
          <a:bodyPr/>
          <a:lstStyle/>
          <a:p>
            <a:fld id="{FFF700D2-071F-440E-A3FF-180D34BA4EC8}" type="slidenum">
              <a:rPr lang="en-GB" smtClean="0"/>
              <a:t>22</a:t>
            </a:fld>
            <a:endParaRPr lang="en-GB"/>
          </a:p>
        </p:txBody>
      </p:sp>
      <p:sp>
        <p:nvSpPr>
          <p:cNvPr id="13" name="箭號: 有線條的向右箭號 12">
            <a:hlinkClick r:id="rId2" action="ppaction://hlinkfile"/>
            <a:extLst>
              <a:ext uri="{FF2B5EF4-FFF2-40B4-BE49-F238E27FC236}">
                <a16:creationId xmlns:a16="http://schemas.microsoft.com/office/drawing/2014/main" id="{819F560D-B6CE-40B4-B8D8-19642C752764}"/>
              </a:ext>
            </a:extLst>
          </p:cNvPr>
          <p:cNvSpPr/>
          <p:nvPr/>
        </p:nvSpPr>
        <p:spPr>
          <a:xfrm>
            <a:off x="827584" y="5157192"/>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9428106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221E6F-FF22-407D-AB64-82D978DAD8B2}"/>
              </a:ext>
            </a:extLst>
          </p:cNvPr>
          <p:cNvSpPr>
            <a:spLocks noGrp="1"/>
          </p:cNvSpPr>
          <p:nvPr>
            <p:ph type="title"/>
          </p:nvPr>
        </p:nvSpPr>
        <p:spPr/>
        <p:txBody>
          <a:bodyPr/>
          <a:lstStyle/>
          <a:p>
            <a:r>
              <a:rPr lang="zh-TW" altLang="en-US" dirty="0"/>
              <a:t>例題 </a:t>
            </a:r>
            <a:r>
              <a:rPr lang="en-US" altLang="zh-TW" dirty="0"/>
              <a:t>9.4</a:t>
            </a:r>
            <a:endParaRPr lang="zh-TW" altLang="en-US" dirty="0"/>
          </a:p>
        </p:txBody>
      </p:sp>
      <p:pic>
        <p:nvPicPr>
          <p:cNvPr id="8" name="圖片 7">
            <a:extLst>
              <a:ext uri="{FF2B5EF4-FFF2-40B4-BE49-F238E27FC236}">
                <a16:creationId xmlns:a16="http://schemas.microsoft.com/office/drawing/2014/main" id="{5CAED841-DEBB-4F80-B025-2711E11A35D4}"/>
              </a:ext>
            </a:extLst>
          </p:cNvPr>
          <p:cNvPicPr>
            <a:picLocks noChangeAspect="1"/>
          </p:cNvPicPr>
          <p:nvPr/>
        </p:nvPicPr>
        <p:blipFill>
          <a:blip r:embed="rId2"/>
          <a:stretch>
            <a:fillRect/>
          </a:stretch>
        </p:blipFill>
        <p:spPr>
          <a:xfrm>
            <a:off x="2147887" y="2564904"/>
            <a:ext cx="3191695" cy="3593008"/>
          </a:xfrm>
          <a:prstGeom prst="rect">
            <a:avLst/>
          </a:prstGeom>
        </p:spPr>
      </p:pic>
      <p:sp>
        <p:nvSpPr>
          <p:cNvPr id="3" name="文字版面配置區 2">
            <a:extLst>
              <a:ext uri="{FF2B5EF4-FFF2-40B4-BE49-F238E27FC236}">
                <a16:creationId xmlns:a16="http://schemas.microsoft.com/office/drawing/2014/main" id="{D787B53B-1B86-4193-BEF7-8B510A2378EB}"/>
              </a:ext>
            </a:extLst>
          </p:cNvPr>
          <p:cNvSpPr>
            <a:spLocks noGrp="1"/>
          </p:cNvSpPr>
          <p:nvPr>
            <p:ph type="body" idx="1"/>
          </p:nvPr>
        </p:nvSpPr>
        <p:spPr/>
        <p:txBody>
          <a:bodyPr/>
          <a:lstStyle/>
          <a:p>
            <a:endParaRPr lang="zh-TW" altLang="en-US" dirty="0"/>
          </a:p>
        </p:txBody>
      </p:sp>
      <p:sp>
        <p:nvSpPr>
          <p:cNvPr id="4" name="頁尾版面配置區 3">
            <a:extLst>
              <a:ext uri="{FF2B5EF4-FFF2-40B4-BE49-F238E27FC236}">
                <a16:creationId xmlns:a16="http://schemas.microsoft.com/office/drawing/2014/main" id="{8810B741-C6C5-408A-A62E-514CECAD6A16}"/>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5" name="投影片編號版面配置區 4">
            <a:extLst>
              <a:ext uri="{FF2B5EF4-FFF2-40B4-BE49-F238E27FC236}">
                <a16:creationId xmlns:a16="http://schemas.microsoft.com/office/drawing/2014/main" id="{66118973-1755-4CE8-9613-B42F85E1A283}"/>
              </a:ext>
            </a:extLst>
          </p:cNvPr>
          <p:cNvSpPr>
            <a:spLocks noGrp="1"/>
          </p:cNvSpPr>
          <p:nvPr>
            <p:ph type="sldNum" sz="quarter" idx="12"/>
          </p:nvPr>
        </p:nvSpPr>
        <p:spPr/>
        <p:txBody>
          <a:bodyPr/>
          <a:lstStyle/>
          <a:p>
            <a:fld id="{FFF700D2-071F-440E-A3FF-180D34BA4EC8}" type="slidenum">
              <a:rPr lang="en-GB" smtClean="0"/>
              <a:pPr/>
              <a:t>23</a:t>
            </a:fld>
            <a:endParaRPr lang="en-GB"/>
          </a:p>
        </p:txBody>
      </p:sp>
    </p:spTree>
    <p:extLst>
      <p:ext uri="{BB962C8B-B14F-4D97-AF65-F5344CB8AC3E}">
        <p14:creationId xmlns:p14="http://schemas.microsoft.com/office/powerpoint/2010/main" val="2929008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txBox="1">
            <a:spLocks/>
          </p:cNvSpPr>
          <p:nvPr/>
        </p:nvSpPr>
        <p:spPr>
          <a:xfrm>
            <a:off x="539750" y="1412776"/>
            <a:ext cx="8229600" cy="64807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zh-TW" altLang="en-US" sz="2400" dirty="0">
              <a:latin typeface="Times New Roman" pitchFamily="18" charset="0"/>
              <a:ea typeface="標楷體" pitchFamily="65" charset="-120"/>
              <a:cs typeface="Times New Roman" pitchFamily="18" charset="0"/>
            </a:endParaRPr>
          </a:p>
        </p:txBody>
      </p:sp>
      <p:sp>
        <p:nvSpPr>
          <p:cNvPr id="8" name="標題 7">
            <a:extLst>
              <a:ext uri="{FF2B5EF4-FFF2-40B4-BE49-F238E27FC236}">
                <a16:creationId xmlns:a16="http://schemas.microsoft.com/office/drawing/2014/main" id="{4D0C4965-05FB-4B48-BDF5-D15BD8C006FA}"/>
              </a:ext>
            </a:extLst>
          </p:cNvPr>
          <p:cNvSpPr>
            <a:spLocks noGrp="1"/>
          </p:cNvSpPr>
          <p:nvPr>
            <p:ph type="title"/>
          </p:nvPr>
        </p:nvSpPr>
        <p:spPr/>
        <p:txBody>
          <a:bodyPr>
            <a:normAutofit/>
          </a:bodyPr>
          <a:lstStyle/>
          <a:p>
            <a:r>
              <a:rPr lang="zh-TW" altLang="en-US" dirty="0"/>
              <a:t>練習題</a:t>
            </a:r>
            <a:r>
              <a:rPr lang="en-US" altLang="zh-TW" dirty="0"/>
              <a:t>1</a:t>
            </a:r>
            <a:endParaRPr lang="zh-TW" altLang="en-US" dirty="0"/>
          </a:p>
        </p:txBody>
      </p:sp>
      <p:sp>
        <p:nvSpPr>
          <p:cNvPr id="9" name="文字版面配置區 8">
            <a:extLst>
              <a:ext uri="{FF2B5EF4-FFF2-40B4-BE49-F238E27FC236}">
                <a16:creationId xmlns:a16="http://schemas.microsoft.com/office/drawing/2014/main" id="{414200C7-0DD4-4503-9C01-50295F799722}"/>
              </a:ext>
            </a:extLst>
          </p:cNvPr>
          <p:cNvSpPr>
            <a:spLocks noGrp="1"/>
          </p:cNvSpPr>
          <p:nvPr>
            <p:ph type="body" idx="1"/>
          </p:nvPr>
        </p:nvSpPr>
        <p:spPr/>
        <p:txBody>
          <a:bodyPr/>
          <a:lstStyle/>
          <a:p>
            <a:r>
              <a:rPr lang="zh-TW" altLang="en-US" dirty="0">
                <a:cs typeface="Times New Roman" pitchFamily="18" charset="0"/>
              </a:rPr>
              <a:t>在上例中，若子彈</a:t>
            </a:r>
            <a:r>
              <a:rPr lang="en-US" altLang="zh-TW" dirty="0">
                <a:cs typeface="Times New Roman" pitchFamily="18" charset="0"/>
              </a:rPr>
              <a:t>(</a:t>
            </a:r>
            <a:r>
              <a:rPr lang="zh-TW" altLang="en-US" dirty="0">
                <a:cs typeface="Times New Roman" pitchFamily="18" charset="0"/>
              </a:rPr>
              <a:t>在木塊內</a:t>
            </a:r>
            <a:r>
              <a:rPr lang="en-US" altLang="zh-TW" dirty="0">
                <a:cs typeface="Times New Roman" pitchFamily="18" charset="0"/>
              </a:rPr>
              <a:t>) </a:t>
            </a:r>
            <a:r>
              <a:rPr lang="zh-TW" altLang="en-US" dirty="0">
                <a:cs typeface="Times New Roman" pitchFamily="18" charset="0"/>
              </a:rPr>
              <a:t>鑽了</a:t>
            </a:r>
            <a:r>
              <a:rPr lang="en-US" altLang="zh-TW" dirty="0">
                <a:cs typeface="Times New Roman" pitchFamily="18" charset="0"/>
              </a:rPr>
              <a:t>4 cm </a:t>
            </a:r>
            <a:r>
              <a:rPr lang="zh-TW" altLang="en-US" dirty="0">
                <a:cs typeface="Times New Roman" pitchFamily="18" charset="0"/>
              </a:rPr>
              <a:t>才停止，試估計一下它在木塊內所受的摩擦力大小。</a:t>
            </a:r>
          </a:p>
          <a:p>
            <a:endParaRPr lang="zh-TW" altLang="en-US" dirty="0"/>
          </a:p>
        </p:txBody>
      </p:sp>
      <p:sp>
        <p:nvSpPr>
          <p:cNvPr id="2" name="頁尾版面配置區 1">
            <a:extLst>
              <a:ext uri="{FF2B5EF4-FFF2-40B4-BE49-F238E27FC236}">
                <a16:creationId xmlns:a16="http://schemas.microsoft.com/office/drawing/2014/main" id="{DAD76C8F-DFFA-45FF-ABF8-1663EAB2ABED}"/>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7" name="投影片編號版面配置區 6">
            <a:extLst>
              <a:ext uri="{FF2B5EF4-FFF2-40B4-BE49-F238E27FC236}">
                <a16:creationId xmlns:a16="http://schemas.microsoft.com/office/drawing/2014/main" id="{6F60BFB3-2882-41EB-B8A9-6191398BE79B}"/>
              </a:ext>
            </a:extLst>
          </p:cNvPr>
          <p:cNvSpPr>
            <a:spLocks noGrp="1"/>
          </p:cNvSpPr>
          <p:nvPr>
            <p:ph type="sldNum" sz="quarter" idx="12"/>
          </p:nvPr>
        </p:nvSpPr>
        <p:spPr/>
        <p:txBody>
          <a:bodyPr/>
          <a:lstStyle/>
          <a:p>
            <a:fld id="{FFF700D2-071F-440E-A3FF-180D34BA4EC8}" type="slidenum">
              <a:rPr lang="en-GB" smtClean="0"/>
              <a:t>24</a:t>
            </a:fld>
            <a:endParaRPr lang="en-GB"/>
          </a:p>
        </p:txBody>
      </p:sp>
    </p:spTree>
    <p:extLst>
      <p:ext uri="{BB962C8B-B14F-4D97-AF65-F5344CB8AC3E}">
        <p14:creationId xmlns:p14="http://schemas.microsoft.com/office/powerpoint/2010/main" val="37292535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9.3 </a:t>
            </a:r>
            <a:r>
              <a:rPr lang="zh-TW" altLang="en-US" dirty="0"/>
              <a:t>一維彈性碰撞</a:t>
            </a:r>
          </a:p>
        </p:txBody>
      </p:sp>
      <p:sp>
        <p:nvSpPr>
          <p:cNvPr id="11" name="內容版面配置區 10">
            <a:extLst>
              <a:ext uri="{FF2B5EF4-FFF2-40B4-BE49-F238E27FC236}">
                <a16:creationId xmlns:a16="http://schemas.microsoft.com/office/drawing/2014/main" id="{2D7B5952-A010-43FC-8AB2-21B8CB8AE084}"/>
              </a:ext>
            </a:extLst>
          </p:cNvPr>
          <p:cNvSpPr>
            <a:spLocks noGrp="1"/>
          </p:cNvSpPr>
          <p:nvPr>
            <p:ph sz="half" idx="1"/>
          </p:nvPr>
        </p:nvSpPr>
        <p:spPr/>
        <p:txBody>
          <a:bodyPr/>
          <a:lstStyle/>
          <a:p>
            <a:pPr>
              <a:lnSpc>
                <a:spcPct val="150000"/>
              </a:lnSpc>
            </a:pPr>
            <a:r>
              <a:rPr lang="zh-TW" altLang="en-US" dirty="0">
                <a:cs typeface="Times New Roman" pitchFamily="18" charset="0"/>
              </a:rPr>
              <a:t>如圖</a:t>
            </a:r>
            <a:r>
              <a:rPr lang="en-US" altLang="zh-TW" dirty="0">
                <a:cs typeface="Times New Roman" pitchFamily="18" charset="0"/>
              </a:rPr>
              <a:t>9.5</a:t>
            </a:r>
            <a:r>
              <a:rPr lang="zh-TW" altLang="en-US" dirty="0">
                <a:cs typeface="Times New Roman" pitchFamily="18" charset="0"/>
              </a:rPr>
              <a:t>，畫出了兩個球間的一維彈性碰撞，為便於分析起見，所有的速度都畫為同一方向。</a:t>
            </a:r>
          </a:p>
          <a:p>
            <a:pPr>
              <a:lnSpc>
                <a:spcPct val="150000"/>
              </a:lnSpc>
            </a:pPr>
            <a:endParaRPr lang="zh-TW" altLang="en-US" dirty="0"/>
          </a:p>
        </p:txBody>
      </p:sp>
      <p:pic>
        <p:nvPicPr>
          <p:cNvPr id="13" name="內容版面配置區 12">
            <a:extLst>
              <a:ext uri="{FF2B5EF4-FFF2-40B4-BE49-F238E27FC236}">
                <a16:creationId xmlns:a16="http://schemas.microsoft.com/office/drawing/2014/main" id="{01C3967D-21AA-46C6-8323-177A535FB649}"/>
              </a:ext>
            </a:extLst>
          </p:cNvPr>
          <p:cNvPicPr>
            <a:picLocks noGrp="1" noChangeAspect="1"/>
          </p:cNvPicPr>
          <p:nvPr>
            <p:ph sz="half" idx="2"/>
          </p:nvPr>
        </p:nvPicPr>
        <p:blipFill>
          <a:blip r:embed="rId2"/>
          <a:stretch>
            <a:fillRect/>
          </a:stretch>
        </p:blipFill>
        <p:spPr>
          <a:xfrm>
            <a:off x="4788024" y="1634490"/>
            <a:ext cx="3672840" cy="3589020"/>
          </a:xfrm>
          <a:prstGeom prst="rect">
            <a:avLst/>
          </a:prstGeom>
        </p:spPr>
      </p:pic>
      <p:sp>
        <p:nvSpPr>
          <p:cNvPr id="2" name="頁尾版面配置區 1">
            <a:extLst>
              <a:ext uri="{FF2B5EF4-FFF2-40B4-BE49-F238E27FC236}">
                <a16:creationId xmlns:a16="http://schemas.microsoft.com/office/drawing/2014/main" id="{49B21084-5A5B-4ACE-8231-D96DE91FDAA1}"/>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3" name="投影片編號版面配置區 2">
            <a:extLst>
              <a:ext uri="{FF2B5EF4-FFF2-40B4-BE49-F238E27FC236}">
                <a16:creationId xmlns:a16="http://schemas.microsoft.com/office/drawing/2014/main" id="{F525B901-6D35-470C-857C-4FE3903C0B36}"/>
              </a:ext>
            </a:extLst>
          </p:cNvPr>
          <p:cNvSpPr>
            <a:spLocks noGrp="1"/>
          </p:cNvSpPr>
          <p:nvPr>
            <p:ph type="sldNum" sz="quarter" idx="12"/>
          </p:nvPr>
        </p:nvSpPr>
        <p:spPr/>
        <p:txBody>
          <a:bodyPr/>
          <a:lstStyle/>
          <a:p>
            <a:fld id="{FFF700D2-071F-440E-A3FF-180D34BA4EC8}" type="slidenum">
              <a:rPr lang="en-GB" smtClean="0"/>
              <a:pPr/>
              <a:t>25</a:t>
            </a:fld>
            <a:endParaRPr lang="en-GB"/>
          </a:p>
        </p:txBody>
      </p:sp>
    </p:spTree>
    <p:extLst>
      <p:ext uri="{BB962C8B-B14F-4D97-AF65-F5344CB8AC3E}">
        <p14:creationId xmlns:p14="http://schemas.microsoft.com/office/powerpoint/2010/main" val="26635647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9.3 </a:t>
            </a:r>
            <a:r>
              <a:rPr lang="zh-TW" altLang="en-US" dirty="0"/>
              <a:t>一維彈性碰撞</a:t>
            </a:r>
          </a:p>
        </p:txBody>
      </p:sp>
      <p:sp>
        <p:nvSpPr>
          <p:cNvPr id="10" name="內容版面配置區 9">
            <a:extLst>
              <a:ext uri="{FF2B5EF4-FFF2-40B4-BE49-F238E27FC236}">
                <a16:creationId xmlns:a16="http://schemas.microsoft.com/office/drawing/2014/main" id="{820E4DAF-3556-4C4B-AF26-B5884A862695}"/>
              </a:ext>
            </a:extLst>
          </p:cNvPr>
          <p:cNvSpPr>
            <a:spLocks noGrp="1"/>
          </p:cNvSpPr>
          <p:nvPr>
            <p:ph idx="1"/>
          </p:nvPr>
        </p:nvSpPr>
        <p:spPr/>
        <p:txBody>
          <a:bodyPr/>
          <a:lstStyle/>
          <a:p>
            <a:r>
              <a:rPr lang="zh-TW" altLang="en-US" dirty="0">
                <a:cs typeface="Times New Roman" pitchFamily="18" charset="0"/>
              </a:rPr>
              <a:t>線動量之 </a:t>
            </a:r>
            <a:r>
              <a:rPr lang="en-US" altLang="zh-TW" i="1" dirty="0">
                <a:cs typeface="Times New Roman" pitchFamily="18" charset="0"/>
              </a:rPr>
              <a:t>x </a:t>
            </a:r>
            <a:r>
              <a:rPr lang="zh-TW" altLang="en-US" dirty="0">
                <a:cs typeface="Times New Roman" pitchFamily="18" charset="0"/>
              </a:rPr>
              <a:t>分量以及動能均守恆，故重寫 </a:t>
            </a:r>
            <a:r>
              <a:rPr lang="en-US" altLang="zh-TW" dirty="0">
                <a:cs typeface="Times New Roman" pitchFamily="18" charset="0"/>
              </a:rPr>
              <a:t>9.4 </a:t>
            </a:r>
            <a:r>
              <a:rPr lang="zh-TW" altLang="en-US" dirty="0">
                <a:cs typeface="Times New Roman" pitchFamily="18" charset="0"/>
              </a:rPr>
              <a:t>式及 </a:t>
            </a:r>
            <a:r>
              <a:rPr lang="en-US" altLang="zh-TW" dirty="0">
                <a:cs typeface="Times New Roman" pitchFamily="18" charset="0"/>
              </a:rPr>
              <a:t>9.7 </a:t>
            </a:r>
            <a:r>
              <a:rPr lang="zh-TW" altLang="en-US" dirty="0">
                <a:cs typeface="Times New Roman" pitchFamily="18" charset="0"/>
              </a:rPr>
              <a:t>式為：</a:t>
            </a:r>
            <a:endParaRPr lang="en-US" altLang="zh-TW" dirty="0">
              <a:cs typeface="Times New Roman" pitchFamily="18" charset="0"/>
            </a:endParaRPr>
          </a:p>
          <a:p>
            <a:endParaRPr lang="en-US" altLang="zh-TW" dirty="0">
              <a:cs typeface="Times New Roman" pitchFamily="18" charset="0"/>
            </a:endParaRPr>
          </a:p>
          <a:p>
            <a:endParaRPr lang="en-US" altLang="zh-TW" dirty="0">
              <a:cs typeface="Times New Roman" pitchFamily="18" charset="0"/>
            </a:endParaRPr>
          </a:p>
          <a:p>
            <a:endParaRPr lang="en-US" altLang="zh-TW" dirty="0">
              <a:cs typeface="Times New Roman" pitchFamily="18" charset="0"/>
            </a:endParaRPr>
          </a:p>
          <a:p>
            <a:r>
              <a:rPr lang="zh-TW" altLang="en-US" dirty="0">
                <a:cs typeface="Times New Roman" pitchFamily="18" charset="0"/>
              </a:rPr>
              <a:t>利用恆等式 </a:t>
            </a:r>
            <a:r>
              <a:rPr lang="en-US" altLang="zh-TW" i="1" dirty="0" err="1">
                <a:cs typeface="Times New Roman" pitchFamily="18" charset="0"/>
              </a:rPr>
              <a:t>a</a:t>
            </a:r>
            <a:r>
              <a:rPr lang="en-US" altLang="zh-TW" baseline="30000" dirty="0" err="1">
                <a:cs typeface="Times New Roman" pitchFamily="18" charset="0"/>
              </a:rPr>
              <a:t>2</a:t>
            </a:r>
            <a:r>
              <a:rPr lang="en-US" altLang="zh-TW" dirty="0">
                <a:cs typeface="Times New Roman" pitchFamily="18" charset="0"/>
              </a:rPr>
              <a:t> − </a:t>
            </a:r>
            <a:r>
              <a:rPr lang="en-US" altLang="zh-TW" i="1" dirty="0" err="1">
                <a:cs typeface="Times New Roman" pitchFamily="18" charset="0"/>
              </a:rPr>
              <a:t>b</a:t>
            </a:r>
            <a:r>
              <a:rPr lang="en-US" altLang="zh-TW" baseline="30000" dirty="0" err="1">
                <a:cs typeface="Times New Roman" pitchFamily="18" charset="0"/>
              </a:rPr>
              <a:t>2</a:t>
            </a:r>
            <a:r>
              <a:rPr lang="en-US" altLang="zh-TW" dirty="0">
                <a:cs typeface="Times New Roman" pitchFamily="18" charset="0"/>
              </a:rPr>
              <a:t> = (</a:t>
            </a:r>
            <a:r>
              <a:rPr lang="en-US" altLang="zh-TW" i="1" dirty="0">
                <a:cs typeface="Times New Roman" pitchFamily="18" charset="0"/>
              </a:rPr>
              <a:t>a</a:t>
            </a:r>
            <a:r>
              <a:rPr lang="en-US" altLang="zh-TW" dirty="0">
                <a:cs typeface="Times New Roman" pitchFamily="18" charset="0"/>
              </a:rPr>
              <a:t> − </a:t>
            </a:r>
            <a:r>
              <a:rPr lang="en-US" altLang="zh-TW" i="1" dirty="0">
                <a:cs typeface="Times New Roman" pitchFamily="18" charset="0"/>
              </a:rPr>
              <a:t>b</a:t>
            </a:r>
            <a:r>
              <a:rPr lang="en-US" altLang="zh-TW" dirty="0">
                <a:cs typeface="Times New Roman" pitchFamily="18" charset="0"/>
              </a:rPr>
              <a:t>)(</a:t>
            </a:r>
            <a:r>
              <a:rPr lang="en-US" altLang="zh-TW" i="1" dirty="0">
                <a:cs typeface="Times New Roman" pitchFamily="18" charset="0"/>
              </a:rPr>
              <a:t>a</a:t>
            </a:r>
            <a:r>
              <a:rPr lang="en-US" altLang="zh-TW" dirty="0">
                <a:cs typeface="Times New Roman" pitchFamily="18" charset="0"/>
              </a:rPr>
              <a:t> + </a:t>
            </a:r>
            <a:r>
              <a:rPr lang="en-US" altLang="zh-TW" i="1" dirty="0">
                <a:cs typeface="Times New Roman" pitchFamily="18" charset="0"/>
              </a:rPr>
              <a:t>b</a:t>
            </a:r>
            <a:r>
              <a:rPr lang="en-US" altLang="zh-TW" dirty="0">
                <a:cs typeface="Times New Roman" pitchFamily="18" charset="0"/>
              </a:rPr>
              <a:t>) </a:t>
            </a:r>
            <a:r>
              <a:rPr lang="zh-TW" altLang="en-US" dirty="0">
                <a:cs typeface="Times New Roman" pitchFamily="18" charset="0"/>
              </a:rPr>
              <a:t>將 </a:t>
            </a:r>
            <a:r>
              <a:rPr lang="en-US" altLang="zh-TW" dirty="0" err="1">
                <a:cs typeface="Times New Roman" pitchFamily="18" charset="0"/>
              </a:rPr>
              <a:t>9.9a</a:t>
            </a:r>
            <a:r>
              <a:rPr lang="en-US" altLang="zh-TW" dirty="0">
                <a:cs typeface="Times New Roman" pitchFamily="18" charset="0"/>
              </a:rPr>
              <a:t> </a:t>
            </a:r>
            <a:r>
              <a:rPr lang="zh-TW" altLang="en-US" dirty="0">
                <a:cs typeface="Times New Roman" pitchFamily="18" charset="0"/>
              </a:rPr>
              <a:t>式改為：</a:t>
            </a:r>
            <a:endParaRPr lang="en-US" altLang="zh-TW" dirty="0">
              <a:cs typeface="Times New Roman" pitchFamily="18" charset="0"/>
            </a:endParaRPr>
          </a:p>
        </p:txBody>
      </p:sp>
      <p:sp>
        <p:nvSpPr>
          <p:cNvPr id="2" name="頁尾版面配置區 1">
            <a:extLst>
              <a:ext uri="{FF2B5EF4-FFF2-40B4-BE49-F238E27FC236}">
                <a16:creationId xmlns:a16="http://schemas.microsoft.com/office/drawing/2014/main" id="{C0B4D9D5-6DEC-4CC7-8890-2FADA92CAA71}"/>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4" name="投影片編號版面配置區 3">
            <a:extLst>
              <a:ext uri="{FF2B5EF4-FFF2-40B4-BE49-F238E27FC236}">
                <a16:creationId xmlns:a16="http://schemas.microsoft.com/office/drawing/2014/main" id="{80B43181-EFB2-488C-BCA4-6ADDD4158F50}"/>
              </a:ext>
            </a:extLst>
          </p:cNvPr>
          <p:cNvSpPr>
            <a:spLocks noGrp="1"/>
          </p:cNvSpPr>
          <p:nvPr>
            <p:ph type="sldNum" sz="quarter" idx="12"/>
          </p:nvPr>
        </p:nvSpPr>
        <p:spPr/>
        <p:txBody>
          <a:bodyPr/>
          <a:lstStyle/>
          <a:p>
            <a:fld id="{FFF700D2-071F-440E-A3FF-180D34BA4EC8}" type="slidenum">
              <a:rPr lang="en-GB" smtClean="0"/>
              <a:pPr/>
              <a:t>26</a:t>
            </a:fld>
            <a:endParaRPr lang="en-GB"/>
          </a:p>
        </p:txBody>
      </p:sp>
      <p:pic>
        <p:nvPicPr>
          <p:cNvPr id="11" name="圖片 10">
            <a:extLst>
              <a:ext uri="{FF2B5EF4-FFF2-40B4-BE49-F238E27FC236}">
                <a16:creationId xmlns:a16="http://schemas.microsoft.com/office/drawing/2014/main" id="{7A66E607-3562-46FA-922F-CC05D2230693}"/>
              </a:ext>
            </a:extLst>
          </p:cNvPr>
          <p:cNvPicPr>
            <a:picLocks noChangeAspect="1"/>
          </p:cNvPicPr>
          <p:nvPr/>
        </p:nvPicPr>
        <p:blipFill>
          <a:blip r:embed="rId2"/>
          <a:stretch>
            <a:fillRect/>
          </a:stretch>
        </p:blipFill>
        <p:spPr>
          <a:xfrm>
            <a:off x="1763688" y="2666252"/>
            <a:ext cx="6807518" cy="1146810"/>
          </a:xfrm>
          <a:prstGeom prst="rect">
            <a:avLst/>
          </a:prstGeom>
        </p:spPr>
      </p:pic>
      <p:pic>
        <p:nvPicPr>
          <p:cNvPr id="12" name="圖片 11">
            <a:extLst>
              <a:ext uri="{FF2B5EF4-FFF2-40B4-BE49-F238E27FC236}">
                <a16:creationId xmlns:a16="http://schemas.microsoft.com/office/drawing/2014/main" id="{CD920396-1553-41C3-AE38-C7C1C9C0583A}"/>
              </a:ext>
            </a:extLst>
          </p:cNvPr>
          <p:cNvPicPr>
            <a:picLocks noChangeAspect="1"/>
          </p:cNvPicPr>
          <p:nvPr/>
        </p:nvPicPr>
        <p:blipFill>
          <a:blip r:embed="rId3"/>
          <a:stretch>
            <a:fillRect/>
          </a:stretch>
        </p:blipFill>
        <p:spPr>
          <a:xfrm>
            <a:off x="1891931" y="5013176"/>
            <a:ext cx="6774180" cy="386715"/>
          </a:xfrm>
          <a:prstGeom prst="rect">
            <a:avLst/>
          </a:prstGeom>
        </p:spPr>
      </p:pic>
    </p:spTree>
    <p:extLst>
      <p:ext uri="{BB962C8B-B14F-4D97-AF65-F5344CB8AC3E}">
        <p14:creationId xmlns:p14="http://schemas.microsoft.com/office/powerpoint/2010/main" val="32387482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9.3 </a:t>
            </a:r>
            <a:r>
              <a:rPr lang="zh-TW" altLang="en-US" dirty="0"/>
              <a:t>一維彈性碰撞</a:t>
            </a:r>
          </a:p>
        </p:txBody>
      </p:sp>
      <p:sp>
        <p:nvSpPr>
          <p:cNvPr id="10" name="內容版面配置區 9">
            <a:extLst>
              <a:ext uri="{FF2B5EF4-FFF2-40B4-BE49-F238E27FC236}">
                <a16:creationId xmlns:a16="http://schemas.microsoft.com/office/drawing/2014/main" id="{69AE80DE-866C-44A8-8289-5FE2EA9BAEEA}"/>
              </a:ext>
            </a:extLst>
          </p:cNvPr>
          <p:cNvSpPr>
            <a:spLocks noGrp="1"/>
          </p:cNvSpPr>
          <p:nvPr>
            <p:ph idx="1"/>
          </p:nvPr>
        </p:nvSpPr>
        <p:spPr/>
        <p:txBody>
          <a:bodyPr/>
          <a:lstStyle/>
          <a:p>
            <a:r>
              <a:rPr lang="en-US" altLang="zh-TW" dirty="0" err="1">
                <a:cs typeface="Times New Roman" pitchFamily="18" charset="0"/>
              </a:rPr>
              <a:t>9.9b</a:t>
            </a:r>
            <a:r>
              <a:rPr lang="en-US" altLang="zh-TW" dirty="0">
                <a:cs typeface="Times New Roman" pitchFamily="18" charset="0"/>
              </a:rPr>
              <a:t> </a:t>
            </a:r>
            <a:r>
              <a:rPr lang="zh-TW" altLang="en-US" dirty="0">
                <a:cs typeface="Times New Roman" pitchFamily="18" charset="0"/>
              </a:rPr>
              <a:t>式除以 </a:t>
            </a:r>
            <a:r>
              <a:rPr lang="en-US" altLang="zh-TW" dirty="0">
                <a:cs typeface="Times New Roman" pitchFamily="18" charset="0"/>
              </a:rPr>
              <a:t>9.8 </a:t>
            </a:r>
            <a:r>
              <a:rPr lang="zh-TW" altLang="en-US" dirty="0">
                <a:cs typeface="Times New Roman" pitchFamily="18" charset="0"/>
              </a:rPr>
              <a:t>式，得 </a:t>
            </a:r>
            <a:r>
              <a:rPr lang="en-US" altLang="zh-TW" dirty="0">
                <a:cs typeface="Times New Roman" pitchFamily="18" charset="0"/>
              </a:rPr>
              <a:t>(</a:t>
            </a:r>
            <a:r>
              <a:rPr lang="en-US" altLang="zh-TW" i="1" dirty="0" err="1">
                <a:cs typeface="Times New Roman" pitchFamily="18" charset="0"/>
              </a:rPr>
              <a:t>u</a:t>
            </a:r>
            <a:r>
              <a:rPr lang="en-US" altLang="zh-TW" baseline="-25000" dirty="0" err="1">
                <a:cs typeface="Times New Roman" pitchFamily="18" charset="0"/>
              </a:rPr>
              <a:t>1</a:t>
            </a:r>
            <a:r>
              <a:rPr lang="en-US" altLang="zh-TW" dirty="0">
                <a:cs typeface="Times New Roman" pitchFamily="18" charset="0"/>
              </a:rPr>
              <a:t> + </a:t>
            </a:r>
            <a:r>
              <a:rPr lang="el-GR" altLang="zh-TW" i="1" dirty="0">
                <a:cs typeface="Times New Roman" pitchFamily="18" charset="0"/>
              </a:rPr>
              <a:t>υ</a:t>
            </a:r>
            <a:r>
              <a:rPr lang="el-GR" altLang="zh-TW" baseline="-25000" dirty="0">
                <a:cs typeface="Times New Roman" pitchFamily="18" charset="0"/>
              </a:rPr>
              <a:t>1</a:t>
            </a:r>
            <a:r>
              <a:rPr lang="el-GR" altLang="zh-TW" dirty="0">
                <a:cs typeface="Times New Roman" pitchFamily="18" charset="0"/>
              </a:rPr>
              <a:t>) = (</a:t>
            </a:r>
            <a:r>
              <a:rPr lang="en-US" altLang="zh-TW" i="1" dirty="0" err="1">
                <a:cs typeface="Times New Roman" pitchFamily="18" charset="0"/>
              </a:rPr>
              <a:t>u</a:t>
            </a:r>
            <a:r>
              <a:rPr lang="en-US" altLang="zh-TW" baseline="-25000" dirty="0" err="1">
                <a:cs typeface="Times New Roman" pitchFamily="18" charset="0"/>
              </a:rPr>
              <a:t>2</a:t>
            </a:r>
            <a:r>
              <a:rPr lang="en-US" altLang="zh-TW" dirty="0">
                <a:cs typeface="Times New Roman" pitchFamily="18" charset="0"/>
              </a:rPr>
              <a:t> + </a:t>
            </a:r>
            <a:r>
              <a:rPr lang="el-GR" altLang="zh-TW" i="1" dirty="0">
                <a:cs typeface="Times New Roman" pitchFamily="18" charset="0"/>
              </a:rPr>
              <a:t>υ</a:t>
            </a:r>
            <a:r>
              <a:rPr lang="el-GR" altLang="zh-TW" baseline="-25000" dirty="0">
                <a:cs typeface="Times New Roman" pitchFamily="18" charset="0"/>
              </a:rPr>
              <a:t>2</a:t>
            </a:r>
            <a:r>
              <a:rPr lang="el-GR" altLang="zh-TW" dirty="0">
                <a:cs typeface="Times New Roman" pitchFamily="18" charset="0"/>
              </a:rPr>
              <a:t>)</a:t>
            </a:r>
            <a:r>
              <a:rPr lang="zh-TW" altLang="el-GR" dirty="0">
                <a:cs typeface="Times New Roman" pitchFamily="18" charset="0"/>
              </a:rPr>
              <a:t>，</a:t>
            </a:r>
            <a:r>
              <a:rPr lang="zh-TW" altLang="en-US" dirty="0">
                <a:cs typeface="Times New Roman" pitchFamily="18" charset="0"/>
              </a:rPr>
              <a:t>即：</a:t>
            </a:r>
            <a:endParaRPr lang="en-US" altLang="zh-TW" dirty="0">
              <a:cs typeface="Times New Roman" pitchFamily="18" charset="0"/>
            </a:endParaRPr>
          </a:p>
          <a:p>
            <a:endParaRPr lang="en-US" altLang="zh-TW" dirty="0">
              <a:cs typeface="Times New Roman" pitchFamily="18" charset="0"/>
            </a:endParaRPr>
          </a:p>
          <a:p>
            <a:endParaRPr lang="en-US" altLang="zh-TW" dirty="0">
              <a:cs typeface="Times New Roman" pitchFamily="18" charset="0"/>
            </a:endParaRPr>
          </a:p>
          <a:p>
            <a:endParaRPr lang="en-US" altLang="zh-TW" dirty="0">
              <a:cs typeface="Times New Roman" pitchFamily="18" charset="0"/>
            </a:endParaRPr>
          </a:p>
          <a:p>
            <a:pPr indent="11113">
              <a:buFont typeface="Wingdings 3" pitchFamily="18" charset="2"/>
              <a:buNone/>
            </a:pPr>
            <a:r>
              <a:rPr lang="zh-TW" altLang="en-US" b="1" dirty="0">
                <a:solidFill>
                  <a:srgbClr val="0070C0"/>
                </a:solidFill>
                <a:cs typeface="Times New Roman" pitchFamily="18" charset="0"/>
              </a:rPr>
              <a:t>質點間進行一維彈性碰撞後，相對速度的大小會維持不變，但方向會相反。</a:t>
            </a:r>
          </a:p>
          <a:p>
            <a:pPr>
              <a:buFont typeface="Wingdings 3" pitchFamily="18" charset="2"/>
              <a:buNone/>
            </a:pPr>
            <a:endParaRPr lang="en-US" altLang="zh-TW" dirty="0">
              <a:cs typeface="Times New Roman" pitchFamily="18" charset="0"/>
            </a:endParaRPr>
          </a:p>
          <a:p>
            <a:endParaRPr lang="zh-TW" altLang="en-US" dirty="0">
              <a:cs typeface="Times New Roman" pitchFamily="18" charset="0"/>
            </a:endParaRPr>
          </a:p>
          <a:p>
            <a:endParaRPr lang="zh-TW" altLang="en-US" dirty="0"/>
          </a:p>
        </p:txBody>
      </p:sp>
      <p:sp>
        <p:nvSpPr>
          <p:cNvPr id="2" name="頁尾版面配置區 1">
            <a:extLst>
              <a:ext uri="{FF2B5EF4-FFF2-40B4-BE49-F238E27FC236}">
                <a16:creationId xmlns:a16="http://schemas.microsoft.com/office/drawing/2014/main" id="{04970236-A54D-40BE-A82F-B4B288F21BB8}"/>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4" name="投影片編號版面配置區 3">
            <a:extLst>
              <a:ext uri="{FF2B5EF4-FFF2-40B4-BE49-F238E27FC236}">
                <a16:creationId xmlns:a16="http://schemas.microsoft.com/office/drawing/2014/main" id="{D4D6FAC2-C938-40E2-9BC5-0E32BEEE8E15}"/>
              </a:ext>
            </a:extLst>
          </p:cNvPr>
          <p:cNvSpPr>
            <a:spLocks noGrp="1"/>
          </p:cNvSpPr>
          <p:nvPr>
            <p:ph type="sldNum" sz="quarter" idx="12"/>
          </p:nvPr>
        </p:nvSpPr>
        <p:spPr/>
        <p:txBody>
          <a:bodyPr/>
          <a:lstStyle/>
          <a:p>
            <a:fld id="{FFF700D2-071F-440E-A3FF-180D34BA4EC8}" type="slidenum">
              <a:rPr lang="en-GB" smtClean="0"/>
              <a:pPr/>
              <a:t>27</a:t>
            </a:fld>
            <a:endParaRPr lang="en-GB"/>
          </a:p>
        </p:txBody>
      </p:sp>
      <p:pic>
        <p:nvPicPr>
          <p:cNvPr id="11" name="圖片 10">
            <a:extLst>
              <a:ext uri="{FF2B5EF4-FFF2-40B4-BE49-F238E27FC236}">
                <a16:creationId xmlns:a16="http://schemas.microsoft.com/office/drawing/2014/main" id="{F98E61DC-D1E3-40B0-8456-9EB004295D39}"/>
              </a:ext>
            </a:extLst>
          </p:cNvPr>
          <p:cNvPicPr>
            <a:picLocks noChangeAspect="1"/>
          </p:cNvPicPr>
          <p:nvPr/>
        </p:nvPicPr>
        <p:blipFill>
          <a:blip r:embed="rId2"/>
          <a:stretch>
            <a:fillRect/>
          </a:stretch>
        </p:blipFill>
        <p:spPr>
          <a:xfrm>
            <a:off x="111204" y="2564904"/>
            <a:ext cx="8921591" cy="526256"/>
          </a:xfrm>
          <a:prstGeom prst="rect">
            <a:avLst/>
          </a:prstGeom>
        </p:spPr>
      </p:pic>
    </p:spTree>
    <p:extLst>
      <p:ext uri="{BB962C8B-B14F-4D97-AF65-F5344CB8AC3E}">
        <p14:creationId xmlns:p14="http://schemas.microsoft.com/office/powerpoint/2010/main" val="27634139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1"/>
          <p:cNvSpPr txBox="1">
            <a:spLocks/>
          </p:cNvSpPr>
          <p:nvPr/>
        </p:nvSpPr>
        <p:spPr>
          <a:xfrm>
            <a:off x="538584" y="1276896"/>
            <a:ext cx="8229600" cy="1216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4000"/>
              </a:lnSpc>
              <a:buNone/>
            </a:pPr>
            <a:endParaRPr lang="zh-TW" altLang="en-US" sz="2400" dirty="0">
              <a:latin typeface="Times New Roman" pitchFamily="18" charset="0"/>
              <a:ea typeface="標楷體" pitchFamily="65" charset="-120"/>
              <a:cs typeface="Times New Roman" pitchFamily="18" charset="0"/>
            </a:endParaRPr>
          </a:p>
        </p:txBody>
      </p:sp>
      <p:sp>
        <p:nvSpPr>
          <p:cNvPr id="9" name="標題 8">
            <a:extLst>
              <a:ext uri="{FF2B5EF4-FFF2-40B4-BE49-F238E27FC236}">
                <a16:creationId xmlns:a16="http://schemas.microsoft.com/office/drawing/2014/main" id="{6AD7338E-08A6-402A-90FD-AEAAB22BE30C}"/>
              </a:ext>
            </a:extLst>
          </p:cNvPr>
          <p:cNvSpPr>
            <a:spLocks noGrp="1"/>
          </p:cNvSpPr>
          <p:nvPr>
            <p:ph type="title"/>
          </p:nvPr>
        </p:nvSpPr>
        <p:spPr/>
        <p:txBody>
          <a:bodyPr>
            <a:normAutofit/>
          </a:bodyPr>
          <a:lstStyle/>
          <a:p>
            <a:r>
              <a:rPr lang="zh-TW" altLang="en-US" dirty="0"/>
              <a:t>例題 </a:t>
            </a:r>
            <a:r>
              <a:rPr lang="en-US" altLang="zh-TW" dirty="0"/>
              <a:t>9.5</a:t>
            </a:r>
            <a:endParaRPr lang="zh-TW" altLang="en-US" dirty="0"/>
          </a:p>
        </p:txBody>
      </p:sp>
      <p:sp>
        <p:nvSpPr>
          <p:cNvPr id="10" name="文字版面配置區 9">
            <a:extLst>
              <a:ext uri="{FF2B5EF4-FFF2-40B4-BE49-F238E27FC236}">
                <a16:creationId xmlns:a16="http://schemas.microsoft.com/office/drawing/2014/main" id="{A7236EBC-FFB9-4833-95CC-169AD910E993}"/>
              </a:ext>
            </a:extLst>
          </p:cNvPr>
          <p:cNvSpPr>
            <a:spLocks noGrp="1"/>
          </p:cNvSpPr>
          <p:nvPr>
            <p:ph type="body" idx="1"/>
          </p:nvPr>
        </p:nvSpPr>
        <p:spPr/>
        <p:txBody>
          <a:bodyPr/>
          <a:lstStyle/>
          <a:p>
            <a:r>
              <a:rPr lang="zh-TW" altLang="en-US" dirty="0">
                <a:cs typeface="Times New Roman" pitchFamily="18" charset="0"/>
              </a:rPr>
              <a:t>一物塊 </a:t>
            </a:r>
            <a:r>
              <a:rPr lang="en-US" altLang="zh-TW" i="1" dirty="0" err="1">
                <a:cs typeface="Times New Roman" pitchFamily="18" charset="0"/>
              </a:rPr>
              <a:t>m</a:t>
            </a:r>
            <a:r>
              <a:rPr lang="en-US" altLang="zh-TW" baseline="-25000" dirty="0" err="1">
                <a:cs typeface="Times New Roman" pitchFamily="18" charset="0"/>
              </a:rPr>
              <a:t>1</a:t>
            </a:r>
            <a:r>
              <a:rPr lang="en-US" altLang="zh-TW" dirty="0">
                <a:cs typeface="Times New Roman" pitchFamily="18" charset="0"/>
              </a:rPr>
              <a:t> = 2 kg </a:t>
            </a:r>
            <a:r>
              <a:rPr lang="zh-TW" altLang="en-US" dirty="0">
                <a:cs typeface="Times New Roman" pitchFamily="18" charset="0"/>
              </a:rPr>
              <a:t>初速 </a:t>
            </a:r>
            <a:r>
              <a:rPr lang="en-US" altLang="zh-TW" b="1" dirty="0" err="1">
                <a:cs typeface="Times New Roman" pitchFamily="18" charset="0"/>
              </a:rPr>
              <a:t>u</a:t>
            </a:r>
            <a:r>
              <a:rPr lang="en-US" altLang="zh-TW" baseline="-25000" dirty="0" err="1">
                <a:cs typeface="Times New Roman" pitchFamily="18" charset="0"/>
              </a:rPr>
              <a:t>1</a:t>
            </a:r>
            <a:r>
              <a:rPr lang="en-US" altLang="zh-TW" dirty="0">
                <a:cs typeface="Times New Roman" pitchFamily="18" charset="0"/>
              </a:rPr>
              <a:t> = </a:t>
            </a:r>
            <a:r>
              <a:rPr lang="en-US" altLang="zh-TW" dirty="0" err="1">
                <a:cs typeface="Times New Roman" pitchFamily="18" charset="0"/>
              </a:rPr>
              <a:t>4</a:t>
            </a:r>
            <a:r>
              <a:rPr lang="en-US" altLang="zh-TW" b="1" dirty="0" err="1">
                <a:cs typeface="Times New Roman" pitchFamily="18" charset="0"/>
              </a:rPr>
              <a:t>i</a:t>
            </a:r>
            <a:r>
              <a:rPr lang="en-US" altLang="zh-TW" dirty="0">
                <a:cs typeface="Times New Roman" pitchFamily="18" charset="0"/>
              </a:rPr>
              <a:t> m/s </a:t>
            </a:r>
            <a:r>
              <a:rPr lang="zh-TW" altLang="en-US" dirty="0">
                <a:cs typeface="Times New Roman" pitchFamily="18" charset="0"/>
              </a:rPr>
              <a:t>與另一物塊 </a:t>
            </a:r>
            <a:r>
              <a:rPr lang="en-US" altLang="zh-TW" i="1" dirty="0" err="1">
                <a:cs typeface="Times New Roman" pitchFamily="18" charset="0"/>
              </a:rPr>
              <a:t>m</a:t>
            </a:r>
            <a:r>
              <a:rPr lang="en-US" altLang="zh-TW" baseline="-25000" dirty="0" err="1">
                <a:cs typeface="Times New Roman" pitchFamily="18" charset="0"/>
              </a:rPr>
              <a:t>2</a:t>
            </a:r>
            <a:r>
              <a:rPr lang="en-US" altLang="zh-TW" dirty="0">
                <a:cs typeface="Times New Roman" pitchFamily="18" charset="0"/>
              </a:rPr>
              <a:t> = 3 kg </a:t>
            </a:r>
            <a:r>
              <a:rPr lang="zh-TW" altLang="en-US" dirty="0">
                <a:cs typeface="Times New Roman" pitchFamily="18" charset="0"/>
              </a:rPr>
              <a:t>初速 </a:t>
            </a:r>
            <a:r>
              <a:rPr lang="en-US" altLang="zh-TW" b="1" dirty="0" err="1">
                <a:cs typeface="Times New Roman" pitchFamily="18" charset="0"/>
              </a:rPr>
              <a:t>u</a:t>
            </a:r>
            <a:r>
              <a:rPr lang="en-US" altLang="zh-TW" baseline="-25000" dirty="0" err="1">
                <a:cs typeface="Times New Roman" pitchFamily="18" charset="0"/>
              </a:rPr>
              <a:t>2</a:t>
            </a:r>
            <a:r>
              <a:rPr lang="en-US" altLang="zh-TW" dirty="0">
                <a:cs typeface="Times New Roman" pitchFamily="18" charset="0"/>
              </a:rPr>
              <a:t> = </a:t>
            </a:r>
            <a:r>
              <a:rPr lang="en-US" altLang="zh-TW" dirty="0" err="1">
                <a:cs typeface="Times New Roman" pitchFamily="18" charset="0"/>
              </a:rPr>
              <a:t>2</a:t>
            </a:r>
            <a:r>
              <a:rPr lang="en-US" altLang="zh-TW" b="1" dirty="0" err="1">
                <a:cs typeface="Times New Roman" pitchFamily="18" charset="0"/>
              </a:rPr>
              <a:t>i</a:t>
            </a:r>
            <a:r>
              <a:rPr lang="en-US" altLang="zh-TW" dirty="0">
                <a:cs typeface="Times New Roman" pitchFamily="18" charset="0"/>
              </a:rPr>
              <a:t> m/s </a:t>
            </a:r>
            <a:r>
              <a:rPr lang="zh-TW" altLang="en-US" dirty="0">
                <a:cs typeface="Times New Roman" pitchFamily="18" charset="0"/>
              </a:rPr>
              <a:t>兩者進行一維彈性碰撞。求兩物之末速度。</a:t>
            </a:r>
          </a:p>
          <a:p>
            <a:endParaRPr lang="zh-TW" altLang="en-US" dirty="0"/>
          </a:p>
        </p:txBody>
      </p:sp>
      <p:sp>
        <p:nvSpPr>
          <p:cNvPr id="7" name="頁尾版面配置區 6">
            <a:extLst>
              <a:ext uri="{FF2B5EF4-FFF2-40B4-BE49-F238E27FC236}">
                <a16:creationId xmlns:a16="http://schemas.microsoft.com/office/drawing/2014/main" id="{36A1F973-7CB6-4060-A9A1-0D4A77A99169}"/>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8" name="投影片編號版面配置區 7">
            <a:extLst>
              <a:ext uri="{FF2B5EF4-FFF2-40B4-BE49-F238E27FC236}">
                <a16:creationId xmlns:a16="http://schemas.microsoft.com/office/drawing/2014/main" id="{264ECB9E-D3A5-44C7-BAC1-B59DCEF4A613}"/>
              </a:ext>
            </a:extLst>
          </p:cNvPr>
          <p:cNvSpPr>
            <a:spLocks noGrp="1"/>
          </p:cNvSpPr>
          <p:nvPr>
            <p:ph type="sldNum" sz="quarter" idx="12"/>
          </p:nvPr>
        </p:nvSpPr>
        <p:spPr/>
        <p:txBody>
          <a:bodyPr/>
          <a:lstStyle/>
          <a:p>
            <a:fld id="{FFF700D2-071F-440E-A3FF-180D34BA4EC8}" type="slidenum">
              <a:rPr lang="en-GB" smtClean="0"/>
              <a:t>28</a:t>
            </a:fld>
            <a:endParaRPr lang="en-GB"/>
          </a:p>
        </p:txBody>
      </p:sp>
      <p:sp>
        <p:nvSpPr>
          <p:cNvPr id="11" name="箭號: 有線條的向右箭號 10">
            <a:hlinkClick r:id="rId2" action="ppaction://hlinkfile"/>
            <a:extLst>
              <a:ext uri="{FF2B5EF4-FFF2-40B4-BE49-F238E27FC236}">
                <a16:creationId xmlns:a16="http://schemas.microsoft.com/office/drawing/2014/main" id="{FAAE066B-CD7A-4410-A68C-9E8EDA271536}"/>
              </a:ext>
            </a:extLst>
          </p:cNvPr>
          <p:cNvSpPr/>
          <p:nvPr/>
        </p:nvSpPr>
        <p:spPr>
          <a:xfrm>
            <a:off x="827584" y="3861048"/>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44829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9.3 </a:t>
            </a:r>
            <a:r>
              <a:rPr lang="zh-TW" altLang="en-US" dirty="0"/>
              <a:t>一維彈性碰撞</a:t>
            </a:r>
          </a:p>
        </p:txBody>
      </p:sp>
      <p:sp>
        <p:nvSpPr>
          <p:cNvPr id="10" name="內容版面配置區 9">
            <a:extLst>
              <a:ext uri="{FF2B5EF4-FFF2-40B4-BE49-F238E27FC236}">
                <a16:creationId xmlns:a16="http://schemas.microsoft.com/office/drawing/2014/main" id="{16E41FEA-50F4-4142-9C18-F3B071C2E1A6}"/>
              </a:ext>
            </a:extLst>
          </p:cNvPr>
          <p:cNvSpPr>
            <a:spLocks noGrp="1"/>
          </p:cNvSpPr>
          <p:nvPr>
            <p:ph idx="1"/>
          </p:nvPr>
        </p:nvSpPr>
        <p:spPr/>
        <p:txBody>
          <a:bodyPr/>
          <a:lstStyle/>
          <a:p>
            <a:pPr>
              <a:lnSpc>
                <a:spcPct val="150000"/>
              </a:lnSpc>
            </a:pPr>
            <a:r>
              <a:rPr lang="zh-TW" altLang="en-US" dirty="0">
                <a:cs typeface="Times New Roman" pitchFamily="18" charset="0"/>
              </a:rPr>
              <a:t>接著我們來看一下碰撞問題中的兩個特例：</a:t>
            </a:r>
            <a:endParaRPr lang="en-US" altLang="zh-TW" dirty="0">
              <a:cs typeface="Times New Roman" pitchFamily="18" charset="0"/>
            </a:endParaRPr>
          </a:p>
          <a:p>
            <a:pPr marL="0" indent="0">
              <a:lnSpc>
                <a:spcPct val="150000"/>
              </a:lnSpc>
              <a:buNone/>
            </a:pPr>
            <a:r>
              <a:rPr lang="en-US" altLang="zh-TW" b="1" dirty="0">
                <a:solidFill>
                  <a:srgbClr val="0070C0"/>
                </a:solidFill>
                <a:cs typeface="Times New Roman" pitchFamily="18" charset="0"/>
              </a:rPr>
              <a:t>(</a:t>
            </a:r>
            <a:r>
              <a:rPr lang="en-US" altLang="zh-TW" b="1" dirty="0" err="1">
                <a:solidFill>
                  <a:srgbClr val="0070C0"/>
                </a:solidFill>
                <a:cs typeface="Times New Roman" pitchFamily="18" charset="0"/>
              </a:rPr>
              <a:t>i</a:t>
            </a:r>
            <a:r>
              <a:rPr lang="en-US" altLang="zh-TW" b="1" dirty="0">
                <a:solidFill>
                  <a:srgbClr val="0070C0"/>
                </a:solidFill>
                <a:cs typeface="Times New Roman" pitchFamily="18" charset="0"/>
              </a:rPr>
              <a:t>) </a:t>
            </a:r>
            <a:r>
              <a:rPr lang="zh-TW" altLang="en-US" b="1" dirty="0">
                <a:solidFill>
                  <a:srgbClr val="C00000"/>
                </a:solidFill>
                <a:cs typeface="Times New Roman" pitchFamily="18" charset="0"/>
              </a:rPr>
              <a:t>兩質點等質量：</a:t>
            </a:r>
            <a:r>
              <a:rPr lang="en-US" altLang="zh-TW" i="1" dirty="0" err="1">
                <a:cs typeface="Times New Roman" pitchFamily="18" charset="0"/>
              </a:rPr>
              <a:t>m</a:t>
            </a:r>
            <a:r>
              <a:rPr lang="en-US" altLang="zh-TW" baseline="-25000" dirty="0" err="1">
                <a:cs typeface="Times New Roman" pitchFamily="18" charset="0"/>
              </a:rPr>
              <a:t>1</a:t>
            </a:r>
            <a:r>
              <a:rPr lang="en-US" altLang="zh-TW" dirty="0">
                <a:cs typeface="Times New Roman" pitchFamily="18" charset="0"/>
              </a:rPr>
              <a:t> = </a:t>
            </a:r>
            <a:r>
              <a:rPr lang="en-US" altLang="zh-TW" i="1" dirty="0" err="1">
                <a:cs typeface="Times New Roman" pitchFamily="18" charset="0"/>
              </a:rPr>
              <a:t>m</a:t>
            </a:r>
            <a:r>
              <a:rPr lang="en-US" altLang="zh-TW" baseline="-25000" dirty="0" err="1">
                <a:cs typeface="Times New Roman" pitchFamily="18" charset="0"/>
              </a:rPr>
              <a:t>2</a:t>
            </a:r>
            <a:r>
              <a:rPr lang="en-US" altLang="zh-TW" dirty="0">
                <a:cs typeface="Times New Roman" pitchFamily="18" charset="0"/>
              </a:rPr>
              <a:t> = </a:t>
            </a:r>
            <a:r>
              <a:rPr lang="en-US" altLang="zh-TW" i="1" dirty="0">
                <a:cs typeface="Times New Roman" pitchFamily="18" charset="0"/>
              </a:rPr>
              <a:t>m</a:t>
            </a:r>
            <a:r>
              <a:rPr lang="zh-TW" altLang="en-US" dirty="0">
                <a:cs typeface="Times New Roman" pitchFamily="18" charset="0"/>
              </a:rPr>
              <a:t> </a:t>
            </a:r>
            <a:endParaRPr lang="en-US" altLang="zh-TW" b="1" dirty="0">
              <a:cs typeface="Times New Roman" pitchFamily="18" charset="0"/>
            </a:endParaRPr>
          </a:p>
          <a:p>
            <a:pPr>
              <a:lnSpc>
                <a:spcPct val="150000"/>
              </a:lnSpc>
            </a:pPr>
            <a:r>
              <a:rPr lang="en-US" altLang="zh-TW" dirty="0">
                <a:cs typeface="Times New Roman" pitchFamily="18" charset="0"/>
              </a:rPr>
              <a:t>9.4 </a:t>
            </a:r>
            <a:r>
              <a:rPr lang="zh-TW" altLang="en-US" dirty="0">
                <a:cs typeface="Times New Roman" pitchFamily="18" charset="0"/>
              </a:rPr>
              <a:t>式變成 </a:t>
            </a:r>
            <a:r>
              <a:rPr lang="en-US" altLang="zh-TW" i="1" dirty="0" err="1">
                <a:cs typeface="Times New Roman" pitchFamily="18" charset="0"/>
              </a:rPr>
              <a:t>u</a:t>
            </a:r>
            <a:r>
              <a:rPr lang="en-US" altLang="zh-TW" baseline="-25000" dirty="0" err="1">
                <a:cs typeface="Times New Roman" pitchFamily="18" charset="0"/>
              </a:rPr>
              <a:t>1</a:t>
            </a:r>
            <a:r>
              <a:rPr lang="en-US" altLang="zh-TW" dirty="0">
                <a:cs typeface="Times New Roman" pitchFamily="18" charset="0"/>
              </a:rPr>
              <a:t> + </a:t>
            </a:r>
            <a:r>
              <a:rPr lang="en-US" altLang="zh-TW" i="1" dirty="0" err="1">
                <a:cs typeface="Times New Roman" pitchFamily="18" charset="0"/>
              </a:rPr>
              <a:t>u</a:t>
            </a:r>
            <a:r>
              <a:rPr lang="en-US" altLang="zh-TW" baseline="-25000" dirty="0" err="1">
                <a:cs typeface="Times New Roman" pitchFamily="18" charset="0"/>
              </a:rPr>
              <a:t>2</a:t>
            </a:r>
            <a:r>
              <a:rPr lang="en-US" altLang="zh-TW" dirty="0">
                <a:cs typeface="Times New Roman" pitchFamily="18" charset="0"/>
              </a:rPr>
              <a:t> = </a:t>
            </a:r>
            <a:r>
              <a:rPr lang="el-GR" altLang="zh-TW" i="1" dirty="0">
                <a:cs typeface="Times New Roman" pitchFamily="18" charset="0"/>
              </a:rPr>
              <a:t>υ</a:t>
            </a:r>
            <a:r>
              <a:rPr lang="el-GR" altLang="zh-TW" baseline="-25000" dirty="0">
                <a:cs typeface="Times New Roman" pitchFamily="18" charset="0"/>
              </a:rPr>
              <a:t>1</a:t>
            </a:r>
            <a:r>
              <a:rPr lang="el-GR" altLang="zh-TW" dirty="0">
                <a:cs typeface="Times New Roman" pitchFamily="18" charset="0"/>
              </a:rPr>
              <a:t> + </a:t>
            </a:r>
            <a:r>
              <a:rPr lang="el-GR" altLang="zh-TW" i="1" dirty="0">
                <a:cs typeface="Times New Roman" pitchFamily="18" charset="0"/>
              </a:rPr>
              <a:t>υ</a:t>
            </a:r>
            <a:r>
              <a:rPr lang="el-GR" altLang="zh-TW" baseline="-25000" dirty="0">
                <a:cs typeface="Times New Roman" pitchFamily="18" charset="0"/>
              </a:rPr>
              <a:t>2</a:t>
            </a:r>
            <a:r>
              <a:rPr lang="zh-TW" altLang="el-GR" dirty="0">
                <a:cs typeface="Times New Roman" pitchFamily="18" charset="0"/>
              </a:rPr>
              <a:t>，</a:t>
            </a:r>
            <a:r>
              <a:rPr lang="zh-TW" altLang="en-US" dirty="0">
                <a:cs typeface="Times New Roman" pitchFamily="18" charset="0"/>
              </a:rPr>
              <a:t>由 </a:t>
            </a:r>
            <a:r>
              <a:rPr lang="en-US" altLang="zh-TW" dirty="0">
                <a:cs typeface="Times New Roman" pitchFamily="18" charset="0"/>
              </a:rPr>
              <a:t>9.10 </a:t>
            </a:r>
            <a:r>
              <a:rPr lang="zh-TW" altLang="en-US" dirty="0">
                <a:cs typeface="Times New Roman" pitchFamily="18" charset="0"/>
              </a:rPr>
              <a:t>式可知</a:t>
            </a:r>
            <a:br>
              <a:rPr lang="en-US" altLang="zh-TW" dirty="0">
                <a:cs typeface="Times New Roman" pitchFamily="18" charset="0"/>
              </a:rPr>
            </a:br>
            <a:r>
              <a:rPr lang="en-US" altLang="zh-TW" i="1" dirty="0" err="1">
                <a:cs typeface="Times New Roman" pitchFamily="18" charset="0"/>
              </a:rPr>
              <a:t>u</a:t>
            </a:r>
            <a:r>
              <a:rPr lang="en-US" altLang="zh-TW" baseline="-25000" dirty="0" err="1">
                <a:cs typeface="Times New Roman" pitchFamily="18" charset="0"/>
              </a:rPr>
              <a:t>1</a:t>
            </a:r>
            <a:r>
              <a:rPr lang="en-US" altLang="zh-TW" dirty="0">
                <a:cs typeface="Times New Roman" pitchFamily="18" charset="0"/>
              </a:rPr>
              <a:t> − </a:t>
            </a:r>
            <a:r>
              <a:rPr lang="en-US" altLang="zh-TW" i="1" dirty="0" err="1">
                <a:cs typeface="Times New Roman" pitchFamily="18" charset="0"/>
              </a:rPr>
              <a:t>u</a:t>
            </a:r>
            <a:r>
              <a:rPr lang="en-US" altLang="zh-TW" baseline="-25000" dirty="0" err="1">
                <a:cs typeface="Times New Roman" pitchFamily="18" charset="0"/>
              </a:rPr>
              <a:t>2</a:t>
            </a:r>
            <a:r>
              <a:rPr lang="en-US" altLang="zh-TW" dirty="0">
                <a:cs typeface="Times New Roman" pitchFamily="18" charset="0"/>
              </a:rPr>
              <a:t> = −</a:t>
            </a:r>
            <a:r>
              <a:rPr lang="el-GR" altLang="zh-TW" i="1" dirty="0">
                <a:cs typeface="Times New Roman" pitchFamily="18" charset="0"/>
              </a:rPr>
              <a:t>υ</a:t>
            </a:r>
            <a:r>
              <a:rPr lang="el-GR" altLang="zh-TW" baseline="-25000" dirty="0">
                <a:cs typeface="Times New Roman" pitchFamily="18" charset="0"/>
              </a:rPr>
              <a:t>1</a:t>
            </a:r>
            <a:r>
              <a:rPr lang="el-GR" altLang="zh-TW" dirty="0">
                <a:cs typeface="Times New Roman" pitchFamily="18" charset="0"/>
              </a:rPr>
              <a:t>  + </a:t>
            </a:r>
            <a:r>
              <a:rPr lang="el-GR" altLang="zh-TW" i="1" dirty="0">
                <a:cs typeface="Times New Roman" pitchFamily="18" charset="0"/>
              </a:rPr>
              <a:t>υ</a:t>
            </a:r>
            <a:r>
              <a:rPr lang="el-GR" altLang="zh-TW" baseline="-25000" dirty="0">
                <a:cs typeface="Times New Roman" pitchFamily="18" charset="0"/>
              </a:rPr>
              <a:t>2</a:t>
            </a:r>
            <a:r>
              <a:rPr lang="el-GR" altLang="zh-TW" dirty="0">
                <a:cs typeface="Times New Roman" pitchFamily="18" charset="0"/>
              </a:rPr>
              <a:t> </a:t>
            </a:r>
            <a:r>
              <a:rPr lang="zh-TW" altLang="el-GR" dirty="0">
                <a:cs typeface="Times New Roman" pitchFamily="18" charset="0"/>
              </a:rPr>
              <a:t>。</a:t>
            </a:r>
            <a:endParaRPr lang="en-US" altLang="zh-TW" dirty="0">
              <a:cs typeface="Times New Roman" pitchFamily="18" charset="0"/>
            </a:endParaRPr>
          </a:p>
          <a:p>
            <a:pPr>
              <a:lnSpc>
                <a:spcPct val="150000"/>
              </a:lnSpc>
            </a:pPr>
            <a:r>
              <a:rPr lang="zh-TW" altLang="en-US" dirty="0">
                <a:cs typeface="Times New Roman" pitchFamily="18" charset="0"/>
              </a:rPr>
              <a:t>很容易即可解出：</a:t>
            </a:r>
            <a:endParaRPr lang="en-US" altLang="zh-TW" dirty="0">
              <a:cs typeface="Times New Roman" pitchFamily="18" charset="0"/>
            </a:endParaRPr>
          </a:p>
          <a:p>
            <a:pPr>
              <a:lnSpc>
                <a:spcPct val="150000"/>
              </a:lnSpc>
            </a:pPr>
            <a:endParaRPr lang="zh-TW" altLang="en-US" dirty="0">
              <a:cs typeface="Times New Roman" pitchFamily="18" charset="0"/>
            </a:endParaRPr>
          </a:p>
          <a:p>
            <a:pPr>
              <a:lnSpc>
                <a:spcPct val="150000"/>
              </a:lnSpc>
            </a:pPr>
            <a:endParaRPr lang="zh-TW" altLang="en-US" dirty="0"/>
          </a:p>
        </p:txBody>
      </p:sp>
      <p:sp>
        <p:nvSpPr>
          <p:cNvPr id="2" name="頁尾版面配置區 1">
            <a:extLst>
              <a:ext uri="{FF2B5EF4-FFF2-40B4-BE49-F238E27FC236}">
                <a16:creationId xmlns:a16="http://schemas.microsoft.com/office/drawing/2014/main" id="{043D5E12-F6B6-4672-8C37-96EEBC2B781D}"/>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3" name="投影片編號版面配置區 2">
            <a:extLst>
              <a:ext uri="{FF2B5EF4-FFF2-40B4-BE49-F238E27FC236}">
                <a16:creationId xmlns:a16="http://schemas.microsoft.com/office/drawing/2014/main" id="{D060DA72-8A03-442C-9615-9C09526D34A0}"/>
              </a:ext>
            </a:extLst>
          </p:cNvPr>
          <p:cNvSpPr>
            <a:spLocks noGrp="1"/>
          </p:cNvSpPr>
          <p:nvPr>
            <p:ph type="sldNum" sz="quarter" idx="12"/>
          </p:nvPr>
        </p:nvSpPr>
        <p:spPr/>
        <p:txBody>
          <a:bodyPr/>
          <a:lstStyle/>
          <a:p>
            <a:fld id="{FFF700D2-071F-440E-A3FF-180D34BA4EC8}" type="slidenum">
              <a:rPr lang="en-GB" smtClean="0"/>
              <a:pPr/>
              <a:t>29</a:t>
            </a:fld>
            <a:endParaRPr lang="en-GB"/>
          </a:p>
        </p:txBody>
      </p:sp>
      <p:pic>
        <p:nvPicPr>
          <p:cNvPr id="11" name="圖片 10">
            <a:extLst>
              <a:ext uri="{FF2B5EF4-FFF2-40B4-BE49-F238E27FC236}">
                <a16:creationId xmlns:a16="http://schemas.microsoft.com/office/drawing/2014/main" id="{55BFDF61-D05F-4D40-BFD6-94F0329B7CF7}"/>
              </a:ext>
            </a:extLst>
          </p:cNvPr>
          <p:cNvPicPr>
            <a:picLocks noChangeAspect="1"/>
          </p:cNvPicPr>
          <p:nvPr/>
        </p:nvPicPr>
        <p:blipFill>
          <a:blip r:embed="rId2"/>
          <a:stretch>
            <a:fillRect/>
          </a:stretch>
        </p:blipFill>
        <p:spPr>
          <a:xfrm>
            <a:off x="2987824" y="5323874"/>
            <a:ext cx="2313623" cy="386715"/>
          </a:xfrm>
          <a:prstGeom prst="rect">
            <a:avLst/>
          </a:prstGeom>
        </p:spPr>
      </p:pic>
    </p:spTree>
    <p:extLst>
      <p:ext uri="{BB962C8B-B14F-4D97-AF65-F5344CB8AC3E}">
        <p14:creationId xmlns:p14="http://schemas.microsoft.com/office/powerpoint/2010/main" val="6008601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3EBECD-8882-43B2-A14E-1544C1063307}"/>
              </a:ext>
            </a:extLst>
          </p:cNvPr>
          <p:cNvSpPr>
            <a:spLocks noGrp="1"/>
          </p:cNvSpPr>
          <p:nvPr>
            <p:ph type="title"/>
          </p:nvPr>
        </p:nvSpPr>
        <p:spPr/>
        <p:txBody>
          <a:bodyPr>
            <a:normAutofit/>
          </a:bodyPr>
          <a:lstStyle/>
          <a:p>
            <a:r>
              <a:rPr lang="zh-TW" altLang="en-US" dirty="0">
                <a:cs typeface="Times New Roman" pitchFamily="18" charset="0"/>
              </a:rPr>
              <a:t>第 </a:t>
            </a:r>
            <a:r>
              <a:rPr lang="en-US" altLang="zh-TW" dirty="0">
                <a:cs typeface="Times New Roman" pitchFamily="18" charset="0"/>
              </a:rPr>
              <a:t>9 </a:t>
            </a:r>
            <a:r>
              <a:rPr lang="zh-TW" altLang="en-US" dirty="0">
                <a:cs typeface="Times New Roman" pitchFamily="18" charset="0"/>
              </a:rPr>
              <a:t>章 線動量</a:t>
            </a:r>
            <a:endParaRPr lang="zh-TW" altLang="en-US" dirty="0">
              <a:latin typeface="Times New Roman" pitchFamily="18" charset="0"/>
              <a:ea typeface="標楷體" pitchFamily="65" charset="-120"/>
              <a:cs typeface="Times New Roman" pitchFamily="18" charset="0"/>
            </a:endParaRPr>
          </a:p>
        </p:txBody>
      </p:sp>
      <p:pic>
        <p:nvPicPr>
          <p:cNvPr id="10" name="內容版面配置區 9">
            <a:extLst>
              <a:ext uri="{FF2B5EF4-FFF2-40B4-BE49-F238E27FC236}">
                <a16:creationId xmlns:a16="http://schemas.microsoft.com/office/drawing/2014/main" id="{0E6A7237-B795-4325-9716-18E4878CA0BB}"/>
              </a:ext>
            </a:extLst>
          </p:cNvPr>
          <p:cNvPicPr>
            <a:picLocks noGrp="1" noChangeAspect="1"/>
          </p:cNvPicPr>
          <p:nvPr>
            <p:ph idx="1"/>
          </p:nvPr>
        </p:nvPicPr>
        <p:blipFill>
          <a:blip r:embed="rId2"/>
          <a:stretch>
            <a:fillRect/>
          </a:stretch>
        </p:blipFill>
        <p:spPr>
          <a:xfrm>
            <a:off x="576379" y="1341438"/>
            <a:ext cx="7991241" cy="5014912"/>
          </a:xfrm>
          <a:prstGeom prst="rect">
            <a:avLst/>
          </a:prstGeom>
        </p:spPr>
      </p:pic>
      <p:sp>
        <p:nvSpPr>
          <p:cNvPr id="4" name="頁尾版面配置區 3">
            <a:extLst>
              <a:ext uri="{FF2B5EF4-FFF2-40B4-BE49-F238E27FC236}">
                <a16:creationId xmlns:a16="http://schemas.microsoft.com/office/drawing/2014/main" id="{6546FDA1-CDBA-4F34-A903-6F8430E1C6C0}"/>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5" name="投影片編號版面配置區 4">
            <a:extLst>
              <a:ext uri="{FF2B5EF4-FFF2-40B4-BE49-F238E27FC236}">
                <a16:creationId xmlns:a16="http://schemas.microsoft.com/office/drawing/2014/main" id="{D1D0E553-428C-49B5-B21C-E4CAD7F4CC9C}"/>
              </a:ext>
            </a:extLst>
          </p:cNvPr>
          <p:cNvSpPr>
            <a:spLocks noGrp="1"/>
          </p:cNvSpPr>
          <p:nvPr>
            <p:ph type="sldNum" sz="quarter" idx="12"/>
          </p:nvPr>
        </p:nvSpPr>
        <p:spPr/>
        <p:txBody>
          <a:bodyPr/>
          <a:lstStyle/>
          <a:p>
            <a:fld id="{FFF700D2-071F-440E-A3FF-180D34BA4EC8}" type="slidenum">
              <a:rPr lang="en-GB" smtClean="0"/>
              <a:t>3</a:t>
            </a:fld>
            <a:endParaRPr lang="en-GB"/>
          </a:p>
        </p:txBody>
      </p:sp>
    </p:spTree>
    <p:extLst>
      <p:ext uri="{BB962C8B-B14F-4D97-AF65-F5344CB8AC3E}">
        <p14:creationId xmlns:p14="http://schemas.microsoft.com/office/powerpoint/2010/main" val="7349505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9.3 </a:t>
            </a:r>
            <a:r>
              <a:rPr lang="zh-TW" altLang="en-US" dirty="0"/>
              <a:t>一維彈性碰撞</a:t>
            </a:r>
          </a:p>
        </p:txBody>
      </p:sp>
      <p:sp>
        <p:nvSpPr>
          <p:cNvPr id="10" name="內容版面配置區 9">
            <a:extLst>
              <a:ext uri="{FF2B5EF4-FFF2-40B4-BE49-F238E27FC236}">
                <a16:creationId xmlns:a16="http://schemas.microsoft.com/office/drawing/2014/main" id="{F6A9B14E-A59E-4F05-B547-F2A0D0F42E17}"/>
              </a:ext>
            </a:extLst>
          </p:cNvPr>
          <p:cNvSpPr>
            <a:spLocks noGrp="1"/>
          </p:cNvSpPr>
          <p:nvPr>
            <p:ph idx="1"/>
          </p:nvPr>
        </p:nvSpPr>
        <p:spPr/>
        <p:txBody>
          <a:bodyPr/>
          <a:lstStyle/>
          <a:p>
            <a:pPr marL="0" indent="0">
              <a:lnSpc>
                <a:spcPct val="150000"/>
              </a:lnSpc>
              <a:buNone/>
            </a:pPr>
            <a:r>
              <a:rPr lang="en-US" altLang="zh-TW" b="1" dirty="0">
                <a:solidFill>
                  <a:srgbClr val="0070C0"/>
                </a:solidFill>
                <a:cs typeface="Times New Roman" pitchFamily="18" charset="0"/>
              </a:rPr>
              <a:t>(ii) </a:t>
            </a:r>
            <a:r>
              <a:rPr lang="zh-TW" altLang="en-US" b="1" dirty="0">
                <a:solidFill>
                  <a:srgbClr val="C00000"/>
                </a:solidFill>
                <a:cs typeface="Times New Roman" pitchFamily="18" charset="0"/>
              </a:rPr>
              <a:t>質量不相等：</a:t>
            </a:r>
            <a:r>
              <a:rPr lang="en-US" altLang="zh-TW" i="1" dirty="0" err="1">
                <a:cs typeface="Times New Roman" pitchFamily="18" charset="0"/>
              </a:rPr>
              <a:t>m</a:t>
            </a:r>
            <a:r>
              <a:rPr lang="en-US" altLang="zh-TW" baseline="-25000" dirty="0" err="1">
                <a:cs typeface="Times New Roman" pitchFamily="18" charset="0"/>
              </a:rPr>
              <a:t>1</a:t>
            </a:r>
            <a:r>
              <a:rPr lang="en-US" altLang="zh-TW" dirty="0">
                <a:cs typeface="Times New Roman" pitchFamily="18" charset="0"/>
              </a:rPr>
              <a:t> ≠ </a:t>
            </a:r>
            <a:r>
              <a:rPr lang="en-US" altLang="zh-TW" i="1" dirty="0">
                <a:cs typeface="Times New Roman" pitchFamily="18" charset="0"/>
              </a:rPr>
              <a:t>m</a:t>
            </a:r>
            <a:r>
              <a:rPr lang="el-GR" altLang="zh-TW" baseline="-25000" dirty="0">
                <a:cs typeface="Times New Roman" pitchFamily="18" charset="0"/>
              </a:rPr>
              <a:t>2</a:t>
            </a:r>
            <a:r>
              <a:rPr lang="zh-TW" altLang="en-US" dirty="0">
                <a:cs typeface="Times New Roman" pitchFamily="18" charset="0"/>
              </a:rPr>
              <a:t>。</a:t>
            </a:r>
            <a:r>
              <a:rPr lang="en-US" altLang="zh-TW" dirty="0">
                <a:cs typeface="Times New Roman" pitchFamily="18" charset="0"/>
              </a:rPr>
              <a:t> </a:t>
            </a:r>
            <a:r>
              <a:rPr lang="en-US" altLang="zh-TW" i="1" dirty="0">
                <a:cs typeface="Times New Roman" pitchFamily="18" charset="0"/>
              </a:rPr>
              <a:t>m</a:t>
            </a:r>
            <a:r>
              <a:rPr lang="el-GR" altLang="zh-TW" baseline="-25000" dirty="0">
                <a:cs typeface="Times New Roman" pitchFamily="18" charset="0"/>
              </a:rPr>
              <a:t>2</a:t>
            </a:r>
            <a:r>
              <a:rPr lang="en-US" altLang="zh-TW" dirty="0">
                <a:cs typeface="Times New Roman" pitchFamily="18" charset="0"/>
              </a:rPr>
              <a:t> </a:t>
            </a:r>
            <a:r>
              <a:rPr lang="zh-TW" altLang="en-US" dirty="0">
                <a:cs typeface="Times New Roman" pitchFamily="18" charset="0"/>
              </a:rPr>
              <a:t>靜止：</a:t>
            </a:r>
            <a:r>
              <a:rPr lang="en-US" altLang="zh-TW" i="1" dirty="0">
                <a:cs typeface="Times New Roman" pitchFamily="18" charset="0"/>
              </a:rPr>
              <a:t>u</a:t>
            </a:r>
            <a:r>
              <a:rPr lang="el-GR" altLang="zh-TW" baseline="-25000" dirty="0">
                <a:cs typeface="Times New Roman" pitchFamily="18" charset="0"/>
              </a:rPr>
              <a:t>2</a:t>
            </a:r>
            <a:r>
              <a:rPr lang="en-US" altLang="zh-TW" dirty="0">
                <a:cs typeface="Times New Roman" pitchFamily="18" charset="0"/>
              </a:rPr>
              <a:t> = 0</a:t>
            </a:r>
            <a:r>
              <a:rPr lang="zh-TW" altLang="en-US" dirty="0">
                <a:cs typeface="Times New Roman" pitchFamily="18" charset="0"/>
              </a:rPr>
              <a:t> 。</a:t>
            </a:r>
            <a:endParaRPr lang="en-US" altLang="zh-TW" dirty="0">
              <a:cs typeface="Times New Roman" pitchFamily="18" charset="0"/>
            </a:endParaRPr>
          </a:p>
          <a:p>
            <a:pPr>
              <a:lnSpc>
                <a:spcPct val="150000"/>
              </a:lnSpc>
            </a:pPr>
            <a:r>
              <a:rPr lang="en-US" altLang="zh-TW" dirty="0">
                <a:cs typeface="Times New Roman" pitchFamily="18" charset="0"/>
              </a:rPr>
              <a:t>9.4 </a:t>
            </a:r>
            <a:r>
              <a:rPr lang="zh-TW" altLang="en-US" dirty="0">
                <a:cs typeface="Times New Roman" pitchFamily="18" charset="0"/>
              </a:rPr>
              <a:t>式變成 </a:t>
            </a:r>
            <a:r>
              <a:rPr lang="en-US" altLang="zh-TW" i="1" dirty="0" err="1">
                <a:cs typeface="Times New Roman" pitchFamily="18" charset="0"/>
              </a:rPr>
              <a:t>m</a:t>
            </a:r>
            <a:r>
              <a:rPr lang="en-US" altLang="zh-TW" baseline="-25000" dirty="0" err="1">
                <a:cs typeface="Times New Roman" pitchFamily="18" charset="0"/>
              </a:rPr>
              <a:t>1</a:t>
            </a:r>
            <a:r>
              <a:rPr lang="en-US" altLang="zh-TW" i="1" dirty="0" err="1">
                <a:cs typeface="Times New Roman" pitchFamily="18" charset="0"/>
              </a:rPr>
              <a:t>u</a:t>
            </a:r>
            <a:r>
              <a:rPr lang="en-US" altLang="zh-TW" baseline="-25000" dirty="0" err="1">
                <a:cs typeface="Times New Roman" pitchFamily="18" charset="0"/>
              </a:rPr>
              <a:t>1</a:t>
            </a:r>
            <a:r>
              <a:rPr lang="en-US" altLang="zh-TW" dirty="0">
                <a:cs typeface="Times New Roman" pitchFamily="18" charset="0"/>
              </a:rPr>
              <a:t> = </a:t>
            </a:r>
            <a:r>
              <a:rPr lang="en-US" altLang="zh-TW" i="1" dirty="0" err="1">
                <a:cs typeface="Times New Roman" pitchFamily="18" charset="0"/>
              </a:rPr>
              <a:t>m</a:t>
            </a:r>
            <a:r>
              <a:rPr lang="en-US" altLang="zh-TW" baseline="-25000" dirty="0" err="1">
                <a:cs typeface="Times New Roman" pitchFamily="18" charset="0"/>
              </a:rPr>
              <a:t>1</a:t>
            </a:r>
            <a:r>
              <a:rPr lang="el-GR" altLang="zh-TW" i="1" dirty="0">
                <a:cs typeface="Times New Roman" pitchFamily="18" charset="0"/>
              </a:rPr>
              <a:t>υ</a:t>
            </a:r>
            <a:r>
              <a:rPr lang="el-GR" altLang="zh-TW" baseline="-25000" dirty="0">
                <a:cs typeface="Times New Roman" pitchFamily="18" charset="0"/>
              </a:rPr>
              <a:t>1</a:t>
            </a:r>
            <a:r>
              <a:rPr lang="el-GR" altLang="zh-TW" dirty="0">
                <a:cs typeface="Times New Roman" pitchFamily="18" charset="0"/>
              </a:rPr>
              <a:t> + </a:t>
            </a:r>
            <a:r>
              <a:rPr lang="en-US" altLang="zh-TW" i="1" dirty="0" err="1">
                <a:cs typeface="Times New Roman" pitchFamily="18" charset="0"/>
              </a:rPr>
              <a:t>m</a:t>
            </a:r>
            <a:r>
              <a:rPr lang="en-US" altLang="zh-TW" baseline="-25000" dirty="0" err="1">
                <a:cs typeface="Times New Roman" pitchFamily="18" charset="0"/>
              </a:rPr>
              <a:t>2</a:t>
            </a:r>
            <a:r>
              <a:rPr lang="el-GR" altLang="zh-TW" i="1" dirty="0">
                <a:cs typeface="Times New Roman" pitchFamily="18" charset="0"/>
              </a:rPr>
              <a:t>υ</a:t>
            </a:r>
            <a:r>
              <a:rPr lang="el-GR" altLang="zh-TW" baseline="-25000" dirty="0">
                <a:cs typeface="Times New Roman" pitchFamily="18" charset="0"/>
              </a:rPr>
              <a:t>2</a:t>
            </a:r>
            <a:r>
              <a:rPr lang="zh-TW" altLang="el-GR" dirty="0">
                <a:cs typeface="Times New Roman" pitchFamily="18" charset="0"/>
              </a:rPr>
              <a:t>，</a:t>
            </a:r>
            <a:r>
              <a:rPr lang="zh-TW" altLang="en-US" dirty="0">
                <a:cs typeface="Times New Roman" pitchFamily="18" charset="0"/>
              </a:rPr>
              <a:t>而 </a:t>
            </a:r>
            <a:r>
              <a:rPr lang="en-US" altLang="zh-TW" dirty="0">
                <a:cs typeface="Times New Roman" pitchFamily="18" charset="0"/>
              </a:rPr>
              <a:t>9.10 </a:t>
            </a:r>
            <a:r>
              <a:rPr lang="zh-TW" altLang="en-US" dirty="0">
                <a:cs typeface="Times New Roman" pitchFamily="18" charset="0"/>
              </a:rPr>
              <a:t>式為</a:t>
            </a:r>
            <a:r>
              <a:rPr lang="zh-TW" altLang="en-US" i="1" dirty="0">
                <a:cs typeface="Times New Roman" pitchFamily="18" charset="0"/>
              </a:rPr>
              <a:t> </a:t>
            </a:r>
            <a:br>
              <a:rPr lang="en-US" altLang="zh-TW" i="1" dirty="0">
                <a:cs typeface="Times New Roman" pitchFamily="18" charset="0"/>
              </a:rPr>
            </a:br>
            <a:r>
              <a:rPr lang="en-US" altLang="zh-TW" i="1" dirty="0" err="1">
                <a:cs typeface="Times New Roman" pitchFamily="18" charset="0"/>
              </a:rPr>
              <a:t>u</a:t>
            </a:r>
            <a:r>
              <a:rPr lang="en-US" altLang="zh-TW" baseline="-25000" dirty="0" err="1">
                <a:cs typeface="Times New Roman" pitchFamily="18" charset="0"/>
              </a:rPr>
              <a:t>1</a:t>
            </a:r>
            <a:r>
              <a:rPr lang="en-US" altLang="zh-TW" dirty="0">
                <a:cs typeface="Times New Roman" pitchFamily="18" charset="0"/>
              </a:rPr>
              <a:t> = </a:t>
            </a:r>
            <a:r>
              <a:rPr lang="el-GR" altLang="zh-TW" i="1" dirty="0">
                <a:cs typeface="Times New Roman" pitchFamily="18" charset="0"/>
              </a:rPr>
              <a:t>υ</a:t>
            </a:r>
            <a:r>
              <a:rPr lang="el-GR" altLang="zh-TW" baseline="-25000" dirty="0">
                <a:cs typeface="Times New Roman" pitchFamily="18" charset="0"/>
              </a:rPr>
              <a:t>1</a:t>
            </a:r>
            <a:r>
              <a:rPr lang="el-GR" altLang="zh-TW" dirty="0">
                <a:cs typeface="Times New Roman" pitchFamily="18" charset="0"/>
              </a:rPr>
              <a:t> +</a:t>
            </a:r>
            <a:r>
              <a:rPr lang="el-GR" altLang="zh-TW" i="1" dirty="0">
                <a:cs typeface="Times New Roman" pitchFamily="18" charset="0"/>
              </a:rPr>
              <a:t> υ</a:t>
            </a:r>
            <a:r>
              <a:rPr lang="el-GR" altLang="zh-TW" baseline="-25000" dirty="0">
                <a:cs typeface="Times New Roman" pitchFamily="18" charset="0"/>
              </a:rPr>
              <a:t>2</a:t>
            </a:r>
            <a:r>
              <a:rPr lang="zh-TW" altLang="el-GR" dirty="0">
                <a:cs typeface="Times New Roman" pitchFamily="18" charset="0"/>
              </a:rPr>
              <a:t>。</a:t>
            </a:r>
            <a:endParaRPr lang="en-US" altLang="zh-TW" dirty="0">
              <a:cs typeface="Times New Roman" pitchFamily="18" charset="0"/>
            </a:endParaRPr>
          </a:p>
          <a:p>
            <a:pPr>
              <a:lnSpc>
                <a:spcPct val="150000"/>
              </a:lnSpc>
            </a:pPr>
            <a:r>
              <a:rPr lang="zh-TW" altLang="en-US" dirty="0">
                <a:cs typeface="Times New Roman" pitchFamily="18" charset="0"/>
              </a:rPr>
              <a:t>可利用這兩個式子，將末速度均以 </a:t>
            </a:r>
            <a:r>
              <a:rPr lang="en-US" altLang="zh-TW" i="1" dirty="0" err="1">
                <a:cs typeface="Times New Roman" pitchFamily="18" charset="0"/>
              </a:rPr>
              <a:t>u</a:t>
            </a:r>
            <a:r>
              <a:rPr lang="en-US" altLang="zh-TW" baseline="-25000" dirty="0" err="1">
                <a:cs typeface="Times New Roman" pitchFamily="18" charset="0"/>
              </a:rPr>
              <a:t>1</a:t>
            </a:r>
            <a:r>
              <a:rPr lang="en-US" altLang="zh-TW" i="1" dirty="0">
                <a:cs typeface="Times New Roman" pitchFamily="18" charset="0"/>
              </a:rPr>
              <a:t> </a:t>
            </a:r>
            <a:r>
              <a:rPr lang="zh-TW" altLang="en-US" dirty="0">
                <a:cs typeface="Times New Roman" pitchFamily="18" charset="0"/>
              </a:rPr>
              <a:t>來表出：</a:t>
            </a:r>
            <a:endParaRPr lang="en-US" altLang="zh-TW" dirty="0">
              <a:cs typeface="Times New Roman" pitchFamily="18" charset="0"/>
            </a:endParaRPr>
          </a:p>
          <a:p>
            <a:pPr>
              <a:lnSpc>
                <a:spcPct val="150000"/>
              </a:lnSpc>
            </a:pPr>
            <a:endParaRPr lang="zh-TW" altLang="en-US" dirty="0">
              <a:cs typeface="Times New Roman" pitchFamily="18" charset="0"/>
            </a:endParaRPr>
          </a:p>
          <a:p>
            <a:pPr>
              <a:lnSpc>
                <a:spcPct val="150000"/>
              </a:lnSpc>
            </a:pPr>
            <a:endParaRPr lang="zh-TW" altLang="en-US" dirty="0"/>
          </a:p>
        </p:txBody>
      </p:sp>
      <p:sp>
        <p:nvSpPr>
          <p:cNvPr id="2" name="頁尾版面配置區 1">
            <a:extLst>
              <a:ext uri="{FF2B5EF4-FFF2-40B4-BE49-F238E27FC236}">
                <a16:creationId xmlns:a16="http://schemas.microsoft.com/office/drawing/2014/main" id="{A0570D8B-D132-4AD4-A399-0B53A8DCE403}"/>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4" name="投影片編號版面配置區 3">
            <a:extLst>
              <a:ext uri="{FF2B5EF4-FFF2-40B4-BE49-F238E27FC236}">
                <a16:creationId xmlns:a16="http://schemas.microsoft.com/office/drawing/2014/main" id="{1AEC4C81-15C3-4700-8C0A-26A2B9D51DE9}"/>
              </a:ext>
            </a:extLst>
          </p:cNvPr>
          <p:cNvSpPr>
            <a:spLocks noGrp="1"/>
          </p:cNvSpPr>
          <p:nvPr>
            <p:ph type="sldNum" sz="quarter" idx="12"/>
          </p:nvPr>
        </p:nvSpPr>
        <p:spPr/>
        <p:txBody>
          <a:bodyPr/>
          <a:lstStyle/>
          <a:p>
            <a:fld id="{FFF700D2-071F-440E-A3FF-180D34BA4EC8}" type="slidenum">
              <a:rPr lang="en-GB" smtClean="0"/>
              <a:pPr/>
              <a:t>30</a:t>
            </a:fld>
            <a:endParaRPr lang="en-GB"/>
          </a:p>
        </p:txBody>
      </p:sp>
      <p:pic>
        <p:nvPicPr>
          <p:cNvPr id="11" name="圖片 10">
            <a:extLst>
              <a:ext uri="{FF2B5EF4-FFF2-40B4-BE49-F238E27FC236}">
                <a16:creationId xmlns:a16="http://schemas.microsoft.com/office/drawing/2014/main" id="{F97EECA7-1DF3-4F6C-9AD4-A7DDA309014C}"/>
              </a:ext>
            </a:extLst>
          </p:cNvPr>
          <p:cNvPicPr>
            <a:picLocks noChangeAspect="1"/>
          </p:cNvPicPr>
          <p:nvPr/>
        </p:nvPicPr>
        <p:blipFill>
          <a:blip r:embed="rId2"/>
          <a:stretch>
            <a:fillRect/>
          </a:stretch>
        </p:blipFill>
        <p:spPr>
          <a:xfrm>
            <a:off x="2555776" y="4293096"/>
            <a:ext cx="5860733" cy="1866900"/>
          </a:xfrm>
          <a:prstGeom prst="rect">
            <a:avLst/>
          </a:prstGeom>
        </p:spPr>
      </p:pic>
    </p:spTree>
    <p:extLst>
      <p:ext uri="{BB962C8B-B14F-4D97-AF65-F5344CB8AC3E}">
        <p14:creationId xmlns:p14="http://schemas.microsoft.com/office/powerpoint/2010/main" val="41942929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9.3 </a:t>
            </a:r>
            <a:r>
              <a:rPr lang="zh-TW" altLang="en-US" dirty="0"/>
              <a:t>一維彈性碰撞</a:t>
            </a:r>
          </a:p>
        </p:txBody>
      </p:sp>
      <p:sp>
        <p:nvSpPr>
          <p:cNvPr id="11" name="內容版面配置區 10">
            <a:extLst>
              <a:ext uri="{FF2B5EF4-FFF2-40B4-BE49-F238E27FC236}">
                <a16:creationId xmlns:a16="http://schemas.microsoft.com/office/drawing/2014/main" id="{F83311C5-106B-494F-99E0-F558F9243323}"/>
              </a:ext>
            </a:extLst>
          </p:cNvPr>
          <p:cNvSpPr>
            <a:spLocks noGrp="1"/>
          </p:cNvSpPr>
          <p:nvPr>
            <p:ph sz="half" idx="1"/>
          </p:nvPr>
        </p:nvSpPr>
        <p:spPr/>
        <p:txBody>
          <a:bodyPr>
            <a:normAutofit/>
          </a:bodyPr>
          <a:lstStyle/>
          <a:p>
            <a:pPr marL="447675" indent="-447675">
              <a:buNone/>
            </a:pPr>
            <a:r>
              <a:rPr lang="en-US" altLang="zh-TW" dirty="0">
                <a:cs typeface="Times New Roman" pitchFamily="18" charset="0"/>
              </a:rPr>
              <a:t>(a) </a:t>
            </a:r>
            <a:r>
              <a:rPr lang="zh-TW" altLang="en-US" dirty="0">
                <a:cs typeface="Times New Roman" pitchFamily="18" charset="0"/>
              </a:rPr>
              <a:t>當 </a:t>
            </a:r>
            <a:r>
              <a:rPr lang="en-US" altLang="zh-TW" i="1" dirty="0" err="1">
                <a:cs typeface="Times New Roman" pitchFamily="18" charset="0"/>
              </a:rPr>
              <a:t>m</a:t>
            </a:r>
            <a:r>
              <a:rPr lang="en-US" altLang="zh-TW" baseline="-25000" dirty="0" err="1">
                <a:cs typeface="Times New Roman" pitchFamily="18" charset="0"/>
              </a:rPr>
              <a:t>1</a:t>
            </a:r>
            <a:r>
              <a:rPr lang="en-US" altLang="zh-TW" dirty="0">
                <a:cs typeface="Times New Roman" pitchFamily="18" charset="0"/>
              </a:rPr>
              <a:t> </a:t>
            </a:r>
            <a:r>
              <a:rPr lang="zh-TW" altLang="en-US" dirty="0">
                <a:cs typeface="Times New Roman" pitchFamily="18" charset="0"/>
              </a:rPr>
              <a:t>＞＞</a:t>
            </a:r>
            <a:r>
              <a:rPr lang="en-US" altLang="zh-TW" i="1" dirty="0" err="1">
                <a:cs typeface="Times New Roman" pitchFamily="18" charset="0"/>
              </a:rPr>
              <a:t>m</a:t>
            </a:r>
            <a:r>
              <a:rPr lang="en-US" altLang="zh-TW" baseline="-25000" dirty="0" err="1">
                <a:cs typeface="Times New Roman" pitchFamily="18" charset="0"/>
              </a:rPr>
              <a:t>2</a:t>
            </a:r>
            <a:r>
              <a:rPr lang="en-US" altLang="zh-TW" dirty="0">
                <a:cs typeface="Times New Roman" pitchFamily="18" charset="0"/>
              </a:rPr>
              <a:t> </a:t>
            </a:r>
            <a:r>
              <a:rPr lang="zh-TW" altLang="en-US" dirty="0">
                <a:cs typeface="Times New Roman" pitchFamily="18" charset="0"/>
              </a:rPr>
              <a:t>時，</a:t>
            </a:r>
            <a:r>
              <a:rPr lang="en-US" altLang="zh-TW" i="1" dirty="0" err="1">
                <a:cs typeface="Times New Roman" pitchFamily="18" charset="0"/>
              </a:rPr>
              <a:t>m</a:t>
            </a:r>
            <a:r>
              <a:rPr lang="en-US" altLang="zh-TW" baseline="-25000" dirty="0" err="1">
                <a:cs typeface="Times New Roman" pitchFamily="18" charset="0"/>
              </a:rPr>
              <a:t>2</a:t>
            </a:r>
            <a:r>
              <a:rPr lang="en-US" altLang="zh-TW" dirty="0">
                <a:cs typeface="Times New Roman" pitchFamily="18" charset="0"/>
              </a:rPr>
              <a:t>  </a:t>
            </a:r>
            <a:r>
              <a:rPr lang="zh-TW" altLang="en-US" dirty="0">
                <a:cs typeface="Times New Roman" pitchFamily="18" charset="0"/>
              </a:rPr>
              <a:t>相對於 </a:t>
            </a:r>
            <a:r>
              <a:rPr lang="en-US" altLang="zh-TW" i="1" dirty="0" err="1">
                <a:cs typeface="Times New Roman" pitchFamily="18" charset="0"/>
              </a:rPr>
              <a:t>m</a:t>
            </a:r>
            <a:r>
              <a:rPr lang="en-US" altLang="zh-TW" baseline="-25000" dirty="0" err="1">
                <a:cs typeface="Times New Roman" pitchFamily="18" charset="0"/>
              </a:rPr>
              <a:t>1</a:t>
            </a:r>
            <a:r>
              <a:rPr lang="en-US" altLang="zh-TW" dirty="0">
                <a:cs typeface="Times New Roman" pitchFamily="18" charset="0"/>
              </a:rPr>
              <a:t> </a:t>
            </a:r>
            <a:r>
              <a:rPr lang="zh-TW" altLang="en-US" dirty="0">
                <a:cs typeface="Times New Roman" pitchFamily="18" charset="0"/>
              </a:rPr>
              <a:t>而言可被忽略，故 </a:t>
            </a:r>
            <a:r>
              <a:rPr lang="en-US" altLang="zh-TW" i="1" dirty="0" err="1">
                <a:cs typeface="Times New Roman" pitchFamily="18" charset="0"/>
              </a:rPr>
              <a:t>υ</a:t>
            </a:r>
            <a:r>
              <a:rPr lang="en-US" altLang="zh-TW" baseline="-25000" dirty="0" err="1">
                <a:cs typeface="Times New Roman" pitchFamily="18" charset="0"/>
              </a:rPr>
              <a:t>1</a:t>
            </a:r>
            <a:r>
              <a:rPr lang="en-US" altLang="zh-TW" dirty="0">
                <a:cs typeface="Times New Roman" pitchFamily="18" charset="0"/>
              </a:rPr>
              <a:t> ≈</a:t>
            </a:r>
            <a:r>
              <a:rPr lang="en-US" altLang="zh-TW" i="1" dirty="0">
                <a:cs typeface="Times New Roman" pitchFamily="18" charset="0"/>
              </a:rPr>
              <a:t> </a:t>
            </a:r>
            <a:r>
              <a:rPr lang="en-US" altLang="zh-TW" i="1" dirty="0" err="1">
                <a:cs typeface="Times New Roman" pitchFamily="18" charset="0"/>
              </a:rPr>
              <a:t>u</a:t>
            </a:r>
            <a:r>
              <a:rPr lang="en-US" altLang="zh-TW" baseline="-25000" dirty="0" err="1">
                <a:cs typeface="Times New Roman" pitchFamily="18" charset="0"/>
              </a:rPr>
              <a:t>1</a:t>
            </a:r>
            <a:r>
              <a:rPr lang="en-US" altLang="zh-TW" dirty="0">
                <a:cs typeface="Times New Roman" pitchFamily="18" charset="0"/>
              </a:rPr>
              <a:t> </a:t>
            </a:r>
            <a:r>
              <a:rPr lang="zh-TW" altLang="en-US" dirty="0">
                <a:cs typeface="Times New Roman" pitchFamily="18" charset="0"/>
              </a:rPr>
              <a:t>而 </a:t>
            </a:r>
            <a:r>
              <a:rPr lang="en-US" altLang="zh-TW" i="1" dirty="0" err="1">
                <a:cs typeface="Times New Roman" pitchFamily="18" charset="0"/>
              </a:rPr>
              <a:t>υ</a:t>
            </a:r>
            <a:r>
              <a:rPr lang="en-US" altLang="zh-TW" baseline="-25000" dirty="0" err="1">
                <a:cs typeface="Times New Roman" pitchFamily="18" charset="0"/>
              </a:rPr>
              <a:t>2</a:t>
            </a:r>
            <a:r>
              <a:rPr lang="en-US" altLang="zh-TW" dirty="0">
                <a:cs typeface="Times New Roman" pitchFamily="18" charset="0"/>
              </a:rPr>
              <a:t> ≈  </a:t>
            </a:r>
            <a:r>
              <a:rPr lang="en-US" altLang="zh-TW" dirty="0" err="1">
                <a:cs typeface="Times New Roman" pitchFamily="18" charset="0"/>
              </a:rPr>
              <a:t>2</a:t>
            </a:r>
            <a:r>
              <a:rPr lang="en-US" altLang="zh-TW" i="1" dirty="0" err="1">
                <a:cs typeface="Times New Roman" pitchFamily="18" charset="0"/>
              </a:rPr>
              <a:t>u</a:t>
            </a:r>
            <a:r>
              <a:rPr lang="en-US" altLang="zh-TW" baseline="-25000" dirty="0" err="1">
                <a:cs typeface="Times New Roman" pitchFamily="18" charset="0"/>
              </a:rPr>
              <a:t>1</a:t>
            </a:r>
            <a:r>
              <a:rPr lang="zh-TW" altLang="en-US" dirty="0">
                <a:cs typeface="Times New Roman" pitchFamily="18" charset="0"/>
              </a:rPr>
              <a:t>。</a:t>
            </a:r>
            <a:endParaRPr lang="en-US" altLang="zh-TW" dirty="0">
              <a:cs typeface="Times New Roman" pitchFamily="18" charset="0"/>
            </a:endParaRPr>
          </a:p>
          <a:p>
            <a:pPr marL="447675" indent="-447675">
              <a:buNone/>
            </a:pPr>
            <a:r>
              <a:rPr lang="en-US" altLang="zh-TW" dirty="0">
                <a:cs typeface="Times New Roman" pitchFamily="18" charset="0"/>
              </a:rPr>
              <a:t>(b) </a:t>
            </a:r>
            <a:r>
              <a:rPr lang="zh-TW" altLang="en-US" dirty="0">
                <a:cs typeface="Times New Roman" pitchFamily="18" charset="0"/>
              </a:rPr>
              <a:t>當 </a:t>
            </a:r>
            <a:r>
              <a:rPr lang="en-US" altLang="zh-TW" i="1" dirty="0">
                <a:cs typeface="Times New Roman" pitchFamily="18" charset="0"/>
              </a:rPr>
              <a:t>m</a:t>
            </a:r>
            <a:r>
              <a:rPr lang="en-US" altLang="zh-TW" dirty="0">
                <a:cs typeface="Times New Roman" pitchFamily="18" charset="0"/>
              </a:rPr>
              <a:t> </a:t>
            </a:r>
            <a:r>
              <a:rPr lang="en-US" altLang="zh-TW" baseline="-25000" dirty="0">
                <a:cs typeface="Times New Roman" pitchFamily="18" charset="0"/>
              </a:rPr>
              <a:t>1</a:t>
            </a:r>
            <a:r>
              <a:rPr lang="en-US" altLang="zh-TW" dirty="0">
                <a:cs typeface="Times New Roman" pitchFamily="18" charset="0"/>
              </a:rPr>
              <a:t> </a:t>
            </a:r>
            <a:r>
              <a:rPr lang="zh-TW" altLang="en-US" dirty="0">
                <a:cs typeface="Times New Roman" pitchFamily="18" charset="0"/>
              </a:rPr>
              <a:t>＜＜</a:t>
            </a:r>
            <a:r>
              <a:rPr lang="en-US" altLang="zh-TW" i="1" dirty="0" err="1">
                <a:cs typeface="Times New Roman" pitchFamily="18" charset="0"/>
              </a:rPr>
              <a:t>m</a:t>
            </a:r>
            <a:r>
              <a:rPr lang="en-US" altLang="zh-TW" baseline="-25000" dirty="0" err="1">
                <a:cs typeface="Times New Roman" pitchFamily="18" charset="0"/>
              </a:rPr>
              <a:t>2</a:t>
            </a:r>
            <a:r>
              <a:rPr lang="en-US" altLang="zh-TW" dirty="0">
                <a:cs typeface="Times New Roman" pitchFamily="18" charset="0"/>
              </a:rPr>
              <a:t> </a:t>
            </a:r>
            <a:r>
              <a:rPr lang="zh-TW" altLang="en-US" dirty="0">
                <a:cs typeface="Times New Roman" pitchFamily="18" charset="0"/>
              </a:rPr>
              <a:t>時，</a:t>
            </a:r>
            <a:r>
              <a:rPr lang="en-US" altLang="zh-TW" i="1" dirty="0" err="1">
                <a:cs typeface="Times New Roman" pitchFamily="18" charset="0"/>
              </a:rPr>
              <a:t>m</a:t>
            </a:r>
            <a:r>
              <a:rPr lang="en-US" altLang="zh-TW" baseline="-25000" dirty="0" err="1">
                <a:cs typeface="Times New Roman" pitchFamily="18" charset="0"/>
              </a:rPr>
              <a:t>1</a:t>
            </a:r>
            <a:r>
              <a:rPr lang="en-US" altLang="zh-TW" dirty="0">
                <a:cs typeface="Times New Roman" pitchFamily="18" charset="0"/>
              </a:rPr>
              <a:t> </a:t>
            </a:r>
            <a:r>
              <a:rPr lang="zh-TW" altLang="en-US" dirty="0">
                <a:cs typeface="Times New Roman" pitchFamily="18" charset="0"/>
              </a:rPr>
              <a:t>相對於 </a:t>
            </a:r>
            <a:r>
              <a:rPr lang="en-US" altLang="zh-TW" i="1" dirty="0" err="1">
                <a:cs typeface="Times New Roman" pitchFamily="18" charset="0"/>
              </a:rPr>
              <a:t>m</a:t>
            </a:r>
            <a:r>
              <a:rPr lang="en-US" altLang="zh-TW" baseline="-25000" dirty="0" err="1">
                <a:cs typeface="Times New Roman" pitchFamily="18" charset="0"/>
              </a:rPr>
              <a:t>2</a:t>
            </a:r>
            <a:r>
              <a:rPr lang="en-US" altLang="zh-TW" dirty="0">
                <a:cs typeface="Times New Roman" pitchFamily="18" charset="0"/>
              </a:rPr>
              <a:t> </a:t>
            </a:r>
            <a:r>
              <a:rPr lang="zh-TW" altLang="en-US" dirty="0">
                <a:cs typeface="Times New Roman" pitchFamily="18" charset="0"/>
              </a:rPr>
              <a:t>而言可被忽略。故 </a:t>
            </a:r>
            <a:r>
              <a:rPr lang="en-US" altLang="zh-TW" i="1" dirty="0" err="1">
                <a:cs typeface="Times New Roman" pitchFamily="18" charset="0"/>
              </a:rPr>
              <a:t>υ</a:t>
            </a:r>
            <a:r>
              <a:rPr lang="en-US" altLang="zh-TW" baseline="-25000" dirty="0" err="1">
                <a:cs typeface="Times New Roman" pitchFamily="18" charset="0"/>
              </a:rPr>
              <a:t>1</a:t>
            </a:r>
            <a:r>
              <a:rPr lang="en-US" altLang="zh-TW" dirty="0">
                <a:cs typeface="Times New Roman" pitchFamily="18" charset="0"/>
              </a:rPr>
              <a:t> ≈ −</a:t>
            </a:r>
            <a:r>
              <a:rPr lang="en-US" altLang="zh-TW" i="1" dirty="0" err="1">
                <a:cs typeface="Times New Roman" pitchFamily="18" charset="0"/>
              </a:rPr>
              <a:t>u</a:t>
            </a:r>
            <a:r>
              <a:rPr lang="en-US" altLang="zh-TW" baseline="-25000" dirty="0" err="1">
                <a:cs typeface="Times New Roman" pitchFamily="18" charset="0"/>
              </a:rPr>
              <a:t>1</a:t>
            </a:r>
            <a:r>
              <a:rPr lang="en-US" altLang="zh-TW" dirty="0">
                <a:cs typeface="Times New Roman" pitchFamily="18" charset="0"/>
              </a:rPr>
              <a:t> </a:t>
            </a:r>
            <a:r>
              <a:rPr lang="zh-TW" altLang="en-US" dirty="0">
                <a:cs typeface="Times New Roman" pitchFamily="18" charset="0"/>
              </a:rPr>
              <a:t>而 </a:t>
            </a:r>
            <a:r>
              <a:rPr lang="en-US" altLang="zh-TW" i="1" dirty="0" err="1">
                <a:cs typeface="Times New Roman" pitchFamily="18" charset="0"/>
              </a:rPr>
              <a:t>υ</a:t>
            </a:r>
            <a:r>
              <a:rPr lang="en-US" altLang="zh-TW" baseline="-25000" dirty="0" err="1">
                <a:cs typeface="Times New Roman" pitchFamily="18" charset="0"/>
              </a:rPr>
              <a:t>2</a:t>
            </a:r>
            <a:r>
              <a:rPr lang="en-US" altLang="zh-TW" dirty="0">
                <a:cs typeface="Times New Roman" pitchFamily="18" charset="0"/>
              </a:rPr>
              <a:t> ≈ 0</a:t>
            </a:r>
            <a:r>
              <a:rPr lang="zh-TW" altLang="en-US" dirty="0">
                <a:cs typeface="Times New Roman" pitchFamily="18" charset="0"/>
              </a:rPr>
              <a:t>。</a:t>
            </a:r>
            <a:endParaRPr lang="zh-TW" altLang="en-US" dirty="0"/>
          </a:p>
        </p:txBody>
      </p:sp>
      <p:pic>
        <p:nvPicPr>
          <p:cNvPr id="13" name="內容版面配置區 12">
            <a:extLst>
              <a:ext uri="{FF2B5EF4-FFF2-40B4-BE49-F238E27FC236}">
                <a16:creationId xmlns:a16="http://schemas.microsoft.com/office/drawing/2014/main" id="{E79887F8-EF34-4321-BC12-C97006847FF6}"/>
              </a:ext>
            </a:extLst>
          </p:cNvPr>
          <p:cNvPicPr>
            <a:picLocks noGrp="1" noChangeAspect="1"/>
          </p:cNvPicPr>
          <p:nvPr>
            <p:ph sz="half" idx="2"/>
          </p:nvPr>
        </p:nvPicPr>
        <p:blipFill>
          <a:blip r:embed="rId2"/>
          <a:stretch>
            <a:fillRect/>
          </a:stretch>
        </p:blipFill>
        <p:spPr>
          <a:xfrm>
            <a:off x="4721791" y="1341438"/>
            <a:ext cx="3891417" cy="5040312"/>
          </a:xfrm>
          <a:prstGeom prst="rect">
            <a:avLst/>
          </a:prstGeom>
        </p:spPr>
      </p:pic>
      <p:sp>
        <p:nvSpPr>
          <p:cNvPr id="2" name="頁尾版面配置區 1">
            <a:extLst>
              <a:ext uri="{FF2B5EF4-FFF2-40B4-BE49-F238E27FC236}">
                <a16:creationId xmlns:a16="http://schemas.microsoft.com/office/drawing/2014/main" id="{EC8C36EE-B3AF-46D3-886D-0E184BF79488}"/>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4" name="投影片編號版面配置區 3">
            <a:extLst>
              <a:ext uri="{FF2B5EF4-FFF2-40B4-BE49-F238E27FC236}">
                <a16:creationId xmlns:a16="http://schemas.microsoft.com/office/drawing/2014/main" id="{CD99C503-D0F1-4CB9-9B81-F69DFACD484C}"/>
              </a:ext>
            </a:extLst>
          </p:cNvPr>
          <p:cNvSpPr>
            <a:spLocks noGrp="1"/>
          </p:cNvSpPr>
          <p:nvPr>
            <p:ph type="sldNum" sz="quarter" idx="12"/>
          </p:nvPr>
        </p:nvSpPr>
        <p:spPr/>
        <p:txBody>
          <a:bodyPr/>
          <a:lstStyle/>
          <a:p>
            <a:fld id="{FFF700D2-071F-440E-A3FF-180D34BA4EC8}" type="slidenum">
              <a:rPr lang="en-GB" smtClean="0"/>
              <a:pPr/>
              <a:t>31</a:t>
            </a:fld>
            <a:endParaRPr lang="en-GB"/>
          </a:p>
        </p:txBody>
      </p:sp>
    </p:spTree>
    <p:extLst>
      <p:ext uri="{BB962C8B-B14F-4D97-AF65-F5344CB8AC3E}">
        <p14:creationId xmlns:p14="http://schemas.microsoft.com/office/powerpoint/2010/main" val="39772785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1"/>
          <p:cNvSpPr txBox="1">
            <a:spLocks/>
          </p:cNvSpPr>
          <p:nvPr/>
        </p:nvSpPr>
        <p:spPr>
          <a:xfrm>
            <a:off x="538584" y="1412776"/>
            <a:ext cx="8229600" cy="122413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4000"/>
              </a:lnSpc>
              <a:buNone/>
            </a:pPr>
            <a:endParaRPr lang="zh-TW" altLang="en-US" sz="2400" dirty="0">
              <a:latin typeface="Times New Roman" pitchFamily="18" charset="0"/>
              <a:ea typeface="標楷體" pitchFamily="65" charset="-120"/>
              <a:cs typeface="Times New Roman" pitchFamily="18" charset="0"/>
            </a:endParaRPr>
          </a:p>
        </p:txBody>
      </p:sp>
      <p:sp>
        <p:nvSpPr>
          <p:cNvPr id="9" name="標題 8">
            <a:extLst>
              <a:ext uri="{FF2B5EF4-FFF2-40B4-BE49-F238E27FC236}">
                <a16:creationId xmlns:a16="http://schemas.microsoft.com/office/drawing/2014/main" id="{33B59F61-DF85-44B0-B114-57906A37E680}"/>
              </a:ext>
            </a:extLst>
          </p:cNvPr>
          <p:cNvSpPr>
            <a:spLocks noGrp="1"/>
          </p:cNvSpPr>
          <p:nvPr>
            <p:ph type="title"/>
          </p:nvPr>
        </p:nvSpPr>
        <p:spPr/>
        <p:txBody>
          <a:bodyPr>
            <a:normAutofit/>
          </a:bodyPr>
          <a:lstStyle/>
          <a:p>
            <a:r>
              <a:rPr lang="zh-TW" altLang="en-US" dirty="0"/>
              <a:t>例題 </a:t>
            </a:r>
            <a:r>
              <a:rPr lang="en-US" altLang="zh-TW" dirty="0"/>
              <a:t>9.6</a:t>
            </a:r>
            <a:endParaRPr lang="zh-TW" altLang="en-US" dirty="0"/>
          </a:p>
        </p:txBody>
      </p:sp>
      <p:sp>
        <p:nvSpPr>
          <p:cNvPr id="10" name="文字版面配置區 9">
            <a:extLst>
              <a:ext uri="{FF2B5EF4-FFF2-40B4-BE49-F238E27FC236}">
                <a16:creationId xmlns:a16="http://schemas.microsoft.com/office/drawing/2014/main" id="{802A2D9C-1A0F-4734-9353-65966D26F4BD}"/>
              </a:ext>
            </a:extLst>
          </p:cNvPr>
          <p:cNvSpPr>
            <a:spLocks noGrp="1"/>
          </p:cNvSpPr>
          <p:nvPr>
            <p:ph type="body" idx="1"/>
          </p:nvPr>
        </p:nvSpPr>
        <p:spPr/>
        <p:txBody>
          <a:bodyPr/>
          <a:lstStyle/>
          <a:p>
            <a:r>
              <a:rPr lang="zh-TW" altLang="en-US" dirty="0">
                <a:cs typeface="Times New Roman" pitchFamily="18" charset="0"/>
              </a:rPr>
              <a:t>一質點質量 </a:t>
            </a:r>
            <a:r>
              <a:rPr lang="en-US" altLang="zh-TW" i="1" dirty="0" err="1">
                <a:cs typeface="Times New Roman" pitchFamily="18" charset="0"/>
              </a:rPr>
              <a:t>m</a:t>
            </a:r>
            <a:r>
              <a:rPr lang="en-US" altLang="zh-TW" baseline="-25000" dirty="0" err="1">
                <a:cs typeface="Times New Roman" pitchFamily="18" charset="0"/>
              </a:rPr>
              <a:t>1</a:t>
            </a:r>
            <a:r>
              <a:rPr lang="zh-TW" altLang="en-US" dirty="0">
                <a:cs typeface="Times New Roman" pitchFamily="18" charset="0"/>
              </a:rPr>
              <a:t>，速率 </a:t>
            </a:r>
            <a:r>
              <a:rPr lang="en-US" altLang="zh-TW" i="1" dirty="0">
                <a:cs typeface="Times New Roman" pitchFamily="18" charset="0"/>
              </a:rPr>
              <a:t>u</a:t>
            </a:r>
            <a:r>
              <a:rPr lang="zh-TW" altLang="en-US" dirty="0">
                <a:cs typeface="Times New Roman" pitchFamily="18" charset="0"/>
              </a:rPr>
              <a:t>，與另一質量 </a:t>
            </a:r>
            <a:r>
              <a:rPr lang="en-US" altLang="zh-TW" i="1" dirty="0" err="1">
                <a:cs typeface="Times New Roman" pitchFamily="18" charset="0"/>
              </a:rPr>
              <a:t>m</a:t>
            </a:r>
            <a:r>
              <a:rPr lang="en-US" altLang="zh-TW" baseline="-25000" dirty="0" err="1">
                <a:cs typeface="Times New Roman" pitchFamily="18" charset="0"/>
              </a:rPr>
              <a:t>2</a:t>
            </a:r>
            <a:r>
              <a:rPr lang="en-US" altLang="zh-TW" dirty="0">
                <a:cs typeface="Times New Roman" pitchFamily="18" charset="0"/>
              </a:rPr>
              <a:t> </a:t>
            </a:r>
            <a:r>
              <a:rPr lang="zh-TW" altLang="en-US" dirty="0">
                <a:cs typeface="Times New Roman" pitchFamily="18" charset="0"/>
              </a:rPr>
              <a:t>的靜止質點發生一維彈性碰撞，若 </a:t>
            </a:r>
            <a:r>
              <a:rPr lang="en-US" altLang="zh-TW" dirty="0">
                <a:cs typeface="Times New Roman" pitchFamily="18" charset="0"/>
              </a:rPr>
              <a:t>(a) </a:t>
            </a:r>
            <a:r>
              <a:rPr lang="en-US" altLang="zh-TW" i="1" dirty="0" err="1">
                <a:cs typeface="Times New Roman" pitchFamily="18" charset="0"/>
              </a:rPr>
              <a:t>m</a:t>
            </a:r>
            <a:r>
              <a:rPr lang="en-US" altLang="zh-TW" baseline="-25000" dirty="0" err="1">
                <a:cs typeface="Times New Roman" pitchFamily="18" charset="0"/>
              </a:rPr>
              <a:t>1</a:t>
            </a:r>
            <a:r>
              <a:rPr lang="en-US" altLang="zh-TW" dirty="0">
                <a:cs typeface="Times New Roman" pitchFamily="18" charset="0"/>
              </a:rPr>
              <a:t> = 3 </a:t>
            </a:r>
            <a:r>
              <a:rPr lang="en-US" altLang="zh-TW" i="1" dirty="0" err="1">
                <a:cs typeface="Times New Roman" pitchFamily="18" charset="0"/>
              </a:rPr>
              <a:t>m</a:t>
            </a:r>
            <a:r>
              <a:rPr lang="en-US" altLang="zh-TW" baseline="-25000" dirty="0" err="1">
                <a:cs typeface="Times New Roman" pitchFamily="18" charset="0"/>
              </a:rPr>
              <a:t>2</a:t>
            </a:r>
            <a:r>
              <a:rPr lang="zh-TW" altLang="en-US" dirty="0">
                <a:cs typeface="Times New Roman" pitchFamily="18" charset="0"/>
              </a:rPr>
              <a:t>；</a:t>
            </a:r>
            <a:r>
              <a:rPr lang="en-US" altLang="zh-TW" dirty="0">
                <a:cs typeface="Times New Roman" pitchFamily="18" charset="0"/>
              </a:rPr>
              <a:t>(b) </a:t>
            </a:r>
            <a:r>
              <a:rPr lang="en-US" altLang="zh-TW" i="1" dirty="0" err="1">
                <a:cs typeface="Times New Roman" pitchFamily="18" charset="0"/>
              </a:rPr>
              <a:t>m</a:t>
            </a:r>
            <a:r>
              <a:rPr lang="en-US" altLang="zh-TW" baseline="-25000" dirty="0" err="1">
                <a:cs typeface="Times New Roman" pitchFamily="18" charset="0"/>
              </a:rPr>
              <a:t>2</a:t>
            </a:r>
            <a:r>
              <a:rPr lang="en-US" altLang="zh-TW" dirty="0">
                <a:cs typeface="Times New Roman" pitchFamily="18" charset="0"/>
              </a:rPr>
              <a:t> = 3 </a:t>
            </a:r>
            <a:r>
              <a:rPr lang="en-US" altLang="zh-TW" i="1" dirty="0" err="1">
                <a:cs typeface="Times New Roman" pitchFamily="18" charset="0"/>
              </a:rPr>
              <a:t>m</a:t>
            </a:r>
            <a:r>
              <a:rPr lang="en-US" altLang="zh-TW" baseline="-25000" dirty="0" err="1">
                <a:cs typeface="Times New Roman" pitchFamily="18" charset="0"/>
              </a:rPr>
              <a:t>1</a:t>
            </a:r>
            <a:r>
              <a:rPr lang="zh-TW" altLang="en-US" dirty="0">
                <a:cs typeface="Times New Roman" pitchFamily="18" charset="0"/>
              </a:rPr>
              <a:t>，求末速各為何？</a:t>
            </a:r>
          </a:p>
          <a:p>
            <a:endParaRPr lang="zh-TW" altLang="en-US" dirty="0"/>
          </a:p>
        </p:txBody>
      </p:sp>
      <p:sp>
        <p:nvSpPr>
          <p:cNvPr id="7" name="頁尾版面配置區 6">
            <a:extLst>
              <a:ext uri="{FF2B5EF4-FFF2-40B4-BE49-F238E27FC236}">
                <a16:creationId xmlns:a16="http://schemas.microsoft.com/office/drawing/2014/main" id="{3A8CCF3D-53AC-40DB-9268-E71B15B1E48D}"/>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8" name="投影片編號版面配置區 7">
            <a:extLst>
              <a:ext uri="{FF2B5EF4-FFF2-40B4-BE49-F238E27FC236}">
                <a16:creationId xmlns:a16="http://schemas.microsoft.com/office/drawing/2014/main" id="{0DF3C41A-A97D-41EA-8AF0-7F03CA71FD71}"/>
              </a:ext>
            </a:extLst>
          </p:cNvPr>
          <p:cNvSpPr>
            <a:spLocks noGrp="1"/>
          </p:cNvSpPr>
          <p:nvPr>
            <p:ph type="sldNum" sz="quarter" idx="12"/>
          </p:nvPr>
        </p:nvSpPr>
        <p:spPr/>
        <p:txBody>
          <a:bodyPr/>
          <a:lstStyle/>
          <a:p>
            <a:fld id="{FFF700D2-071F-440E-A3FF-180D34BA4EC8}" type="slidenum">
              <a:rPr lang="en-GB" smtClean="0"/>
              <a:t>32</a:t>
            </a:fld>
            <a:endParaRPr lang="en-GB"/>
          </a:p>
        </p:txBody>
      </p:sp>
      <p:sp>
        <p:nvSpPr>
          <p:cNvPr id="11" name="箭號: 有線條的向右箭號 10">
            <a:hlinkClick r:id="rId2" action="ppaction://hlinkfile"/>
            <a:extLst>
              <a:ext uri="{FF2B5EF4-FFF2-40B4-BE49-F238E27FC236}">
                <a16:creationId xmlns:a16="http://schemas.microsoft.com/office/drawing/2014/main" id="{7EE1BFFB-6D77-49FB-AC9A-E8348F7A0256}"/>
              </a:ext>
            </a:extLst>
          </p:cNvPr>
          <p:cNvSpPr/>
          <p:nvPr/>
        </p:nvSpPr>
        <p:spPr>
          <a:xfrm>
            <a:off x="827584" y="3861048"/>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13707631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9.4 </a:t>
            </a:r>
            <a:r>
              <a:rPr lang="zh-TW" altLang="en-US" dirty="0"/>
              <a:t>衝量</a:t>
            </a:r>
          </a:p>
        </p:txBody>
      </p:sp>
      <p:sp>
        <p:nvSpPr>
          <p:cNvPr id="10" name="內容版面配置區 9">
            <a:extLst>
              <a:ext uri="{FF2B5EF4-FFF2-40B4-BE49-F238E27FC236}">
                <a16:creationId xmlns:a16="http://schemas.microsoft.com/office/drawing/2014/main" id="{85209643-4E42-4082-8C89-063057E58A2F}"/>
              </a:ext>
            </a:extLst>
          </p:cNvPr>
          <p:cNvSpPr>
            <a:spLocks noGrp="1"/>
          </p:cNvSpPr>
          <p:nvPr>
            <p:ph idx="1"/>
          </p:nvPr>
        </p:nvSpPr>
        <p:spPr/>
        <p:txBody>
          <a:bodyPr/>
          <a:lstStyle/>
          <a:p>
            <a:pPr>
              <a:lnSpc>
                <a:spcPct val="150000"/>
              </a:lnSpc>
            </a:pPr>
            <a:r>
              <a:rPr lang="zh-TW" altLang="en-US" dirty="0">
                <a:cs typeface="Times New Roman" pitchFamily="18" charset="0"/>
              </a:rPr>
              <a:t>一個質點所承受的</a:t>
            </a:r>
            <a:r>
              <a:rPr lang="zh-TW" altLang="en-US" b="1" dirty="0">
                <a:solidFill>
                  <a:srgbClr val="C00000"/>
                </a:solidFill>
                <a:cs typeface="Times New Roman" pitchFamily="18" charset="0"/>
              </a:rPr>
              <a:t>衝量  </a:t>
            </a:r>
            <a:r>
              <a:rPr lang="en-US" altLang="zh-TW" b="1" dirty="0">
                <a:solidFill>
                  <a:srgbClr val="C00000"/>
                </a:solidFill>
                <a:cs typeface="Times New Roman" pitchFamily="18" charset="0"/>
              </a:rPr>
              <a:t>I</a:t>
            </a:r>
            <a:r>
              <a:rPr lang="en-US" altLang="zh-TW" b="1" dirty="0">
                <a:solidFill>
                  <a:srgbClr val="0070C0"/>
                </a:solidFill>
                <a:cs typeface="Times New Roman" pitchFamily="18" charset="0"/>
              </a:rPr>
              <a:t> </a:t>
            </a:r>
            <a:r>
              <a:rPr lang="en-US" altLang="zh-TW" dirty="0">
                <a:cs typeface="Times New Roman" pitchFamily="18" charset="0"/>
              </a:rPr>
              <a:t>(impulse)</a:t>
            </a:r>
            <a:r>
              <a:rPr lang="zh-TW" altLang="en-US" dirty="0">
                <a:cs typeface="Times New Roman" pitchFamily="18" charset="0"/>
              </a:rPr>
              <a:t>定義為「該質點的線動量變化」：</a:t>
            </a:r>
            <a:endParaRPr lang="en-US" altLang="zh-TW" dirty="0">
              <a:cs typeface="Times New Roman" pitchFamily="18" charset="0"/>
            </a:endParaRPr>
          </a:p>
          <a:p>
            <a:endParaRPr lang="en-US" altLang="zh-TW" dirty="0">
              <a:cs typeface="Times New Roman" pitchFamily="18" charset="0"/>
            </a:endParaRPr>
          </a:p>
          <a:p>
            <a:pPr>
              <a:lnSpc>
                <a:spcPct val="150000"/>
              </a:lnSpc>
            </a:pPr>
            <a:r>
              <a:rPr lang="zh-TW" altLang="en-US" dirty="0">
                <a:cs typeface="Times New Roman" pitchFamily="18" charset="0"/>
              </a:rPr>
              <a:t>我們可寫出衝量跟</a:t>
            </a:r>
            <a:r>
              <a:rPr lang="en-US" altLang="zh-TW" dirty="0">
                <a:cs typeface="Times New Roman" pitchFamily="18" charset="0"/>
              </a:rPr>
              <a:t>(</a:t>
            </a:r>
            <a:r>
              <a:rPr lang="zh-TW" altLang="en-US" dirty="0">
                <a:cs typeface="Times New Roman" pitchFamily="18" charset="0"/>
              </a:rPr>
              <a:t>作用在質點上的</a:t>
            </a:r>
            <a:r>
              <a:rPr lang="en-US" altLang="zh-TW" dirty="0">
                <a:cs typeface="Times New Roman" pitchFamily="18" charset="0"/>
              </a:rPr>
              <a:t>)</a:t>
            </a:r>
            <a:r>
              <a:rPr lang="zh-TW" altLang="en-US" dirty="0">
                <a:cs typeface="Times New Roman" pitchFamily="18" charset="0"/>
              </a:rPr>
              <a:t>力的關係：因 </a:t>
            </a:r>
            <a:r>
              <a:rPr lang="en-US" altLang="zh-TW" dirty="0" err="1">
                <a:cs typeface="Times New Roman" pitchFamily="18" charset="0"/>
              </a:rPr>
              <a:t>Δ</a:t>
            </a:r>
            <a:r>
              <a:rPr lang="en-US" altLang="zh-TW" b="1" dirty="0" err="1">
                <a:cs typeface="Times New Roman" pitchFamily="18" charset="0"/>
              </a:rPr>
              <a:t>p</a:t>
            </a:r>
            <a:r>
              <a:rPr lang="en-US" altLang="zh-TW" dirty="0">
                <a:cs typeface="Times New Roman" pitchFamily="18" charset="0"/>
              </a:rPr>
              <a:t> = ∫</a:t>
            </a:r>
            <a:r>
              <a:rPr lang="en-US" altLang="zh-TW" i="1" dirty="0" err="1">
                <a:cs typeface="Times New Roman" pitchFamily="18" charset="0"/>
              </a:rPr>
              <a:t>d</a:t>
            </a:r>
            <a:r>
              <a:rPr lang="en-US" altLang="zh-TW" b="1" dirty="0" err="1">
                <a:cs typeface="Times New Roman" pitchFamily="18" charset="0"/>
              </a:rPr>
              <a:t>p</a:t>
            </a:r>
            <a:r>
              <a:rPr lang="en-US" altLang="zh-TW" dirty="0">
                <a:cs typeface="Times New Roman" pitchFamily="18" charset="0"/>
              </a:rPr>
              <a:t>= ∫</a:t>
            </a:r>
            <a:r>
              <a:rPr lang="en-US" altLang="zh-TW" b="1" dirty="0">
                <a:cs typeface="Times New Roman" pitchFamily="18" charset="0"/>
              </a:rPr>
              <a:t>F</a:t>
            </a:r>
            <a:r>
              <a:rPr lang="en-US" altLang="zh-TW" dirty="0">
                <a:cs typeface="Times New Roman" pitchFamily="18" charset="0"/>
              </a:rPr>
              <a:t> </a:t>
            </a:r>
            <a:r>
              <a:rPr lang="en-US" altLang="zh-TW" i="1" dirty="0">
                <a:cs typeface="Times New Roman" pitchFamily="18" charset="0"/>
              </a:rPr>
              <a:t>dt</a:t>
            </a:r>
            <a:r>
              <a:rPr lang="zh-TW" altLang="en-US" dirty="0">
                <a:cs typeface="Times New Roman" pitchFamily="18" charset="0"/>
              </a:rPr>
              <a:t>，故</a:t>
            </a:r>
            <a:endParaRPr lang="zh-TW" altLang="en-US" dirty="0"/>
          </a:p>
        </p:txBody>
      </p:sp>
      <p:sp>
        <p:nvSpPr>
          <p:cNvPr id="2" name="頁尾版面配置區 1">
            <a:extLst>
              <a:ext uri="{FF2B5EF4-FFF2-40B4-BE49-F238E27FC236}">
                <a16:creationId xmlns:a16="http://schemas.microsoft.com/office/drawing/2014/main" id="{2AA11B9C-6E13-4A80-A639-AD208FEB5178}"/>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3" name="投影片編號版面配置區 2">
            <a:extLst>
              <a:ext uri="{FF2B5EF4-FFF2-40B4-BE49-F238E27FC236}">
                <a16:creationId xmlns:a16="http://schemas.microsoft.com/office/drawing/2014/main" id="{8DBBAB7F-A5A4-4DA6-AC50-845D77304461}"/>
              </a:ext>
            </a:extLst>
          </p:cNvPr>
          <p:cNvSpPr>
            <a:spLocks noGrp="1"/>
          </p:cNvSpPr>
          <p:nvPr>
            <p:ph type="sldNum" sz="quarter" idx="12"/>
          </p:nvPr>
        </p:nvSpPr>
        <p:spPr/>
        <p:txBody>
          <a:bodyPr/>
          <a:lstStyle/>
          <a:p>
            <a:fld id="{FFF700D2-071F-440E-A3FF-180D34BA4EC8}" type="slidenum">
              <a:rPr lang="en-GB" smtClean="0"/>
              <a:pPr/>
              <a:t>33</a:t>
            </a:fld>
            <a:endParaRPr lang="en-GB"/>
          </a:p>
        </p:txBody>
      </p:sp>
      <p:pic>
        <p:nvPicPr>
          <p:cNvPr id="12" name="圖片 11">
            <a:extLst>
              <a:ext uri="{FF2B5EF4-FFF2-40B4-BE49-F238E27FC236}">
                <a16:creationId xmlns:a16="http://schemas.microsoft.com/office/drawing/2014/main" id="{E403BE81-AF34-4B72-8866-D3B84665969F}"/>
              </a:ext>
            </a:extLst>
          </p:cNvPr>
          <p:cNvPicPr>
            <a:picLocks noChangeAspect="1"/>
          </p:cNvPicPr>
          <p:nvPr/>
        </p:nvPicPr>
        <p:blipFill>
          <a:blip r:embed="rId2"/>
          <a:stretch>
            <a:fillRect/>
          </a:stretch>
        </p:blipFill>
        <p:spPr>
          <a:xfrm>
            <a:off x="2952750" y="4941168"/>
            <a:ext cx="5734050" cy="800100"/>
          </a:xfrm>
          <a:prstGeom prst="rect">
            <a:avLst/>
          </a:prstGeom>
        </p:spPr>
      </p:pic>
      <p:pic>
        <p:nvPicPr>
          <p:cNvPr id="13" name="圖片 12">
            <a:extLst>
              <a:ext uri="{FF2B5EF4-FFF2-40B4-BE49-F238E27FC236}">
                <a16:creationId xmlns:a16="http://schemas.microsoft.com/office/drawing/2014/main" id="{4E863FE2-BB9E-4FDC-9EEB-B48526AE151E}"/>
              </a:ext>
            </a:extLst>
          </p:cNvPr>
          <p:cNvPicPr>
            <a:picLocks noChangeAspect="1"/>
          </p:cNvPicPr>
          <p:nvPr/>
        </p:nvPicPr>
        <p:blipFill>
          <a:blip r:embed="rId3"/>
          <a:stretch>
            <a:fillRect/>
          </a:stretch>
        </p:blipFill>
        <p:spPr>
          <a:xfrm>
            <a:off x="1670261" y="2815751"/>
            <a:ext cx="7040880" cy="466725"/>
          </a:xfrm>
          <a:prstGeom prst="rect">
            <a:avLst/>
          </a:prstGeom>
        </p:spPr>
      </p:pic>
    </p:spTree>
    <p:extLst>
      <p:ext uri="{BB962C8B-B14F-4D97-AF65-F5344CB8AC3E}">
        <p14:creationId xmlns:p14="http://schemas.microsoft.com/office/powerpoint/2010/main" val="12878581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772815"/>
            <a:ext cx="3456384" cy="4364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559656"/>
            <a:ext cx="2952328" cy="438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標題 2"/>
          <p:cNvSpPr txBox="1">
            <a:spLocks/>
          </p:cNvSpPr>
          <p:nvPr/>
        </p:nvSpPr>
        <p:spPr>
          <a:xfrm>
            <a:off x="457200" y="130622"/>
            <a:ext cx="8229600" cy="994122"/>
          </a:xfrm>
          <a:prstGeom prst="rect">
            <a:avLst/>
          </a:prstGeom>
        </p:spPr>
        <p:txBody>
          <a:bodyPr/>
          <a:lstStyle>
            <a:lvl1pPr algn="ctr" defTabSz="914400" rtl="0" eaLnBrk="1" latinLnBrk="0" hangingPunct="1">
              <a:spcBef>
                <a:spcPct val="0"/>
              </a:spcBef>
              <a:buNone/>
              <a:defRPr sz="4400" b="1" kern="1200" baseline="0">
                <a:solidFill>
                  <a:schemeClr val="bg1"/>
                </a:solidFill>
                <a:effectLst>
                  <a:outerShdw blurRad="38100" dist="38100" dir="2700000" algn="tl">
                    <a:srgbClr val="000000">
                      <a:alpha val="43137"/>
                    </a:srgbClr>
                  </a:outerShdw>
                </a:effectLst>
                <a:latin typeface="+mj-lt"/>
                <a:ea typeface="微軟正黑體" panose="020B0604030504040204" pitchFamily="34" charset="-120"/>
                <a:cs typeface="+mj-cs"/>
              </a:defRPr>
            </a:lvl1pPr>
          </a:lstStyle>
          <a:p>
            <a:pPr>
              <a:defRPr/>
            </a:pPr>
            <a:endParaRPr lang="zh-TW" altLang="en-US" dirty="0"/>
          </a:p>
        </p:txBody>
      </p:sp>
      <p:sp>
        <p:nvSpPr>
          <p:cNvPr id="15" name="標題 14">
            <a:extLst>
              <a:ext uri="{FF2B5EF4-FFF2-40B4-BE49-F238E27FC236}">
                <a16:creationId xmlns:a16="http://schemas.microsoft.com/office/drawing/2014/main" id="{857FE98D-C761-4247-8928-89F7829F4C7E}"/>
              </a:ext>
            </a:extLst>
          </p:cNvPr>
          <p:cNvSpPr>
            <a:spLocks noGrp="1"/>
          </p:cNvSpPr>
          <p:nvPr>
            <p:ph type="title"/>
          </p:nvPr>
        </p:nvSpPr>
        <p:spPr/>
        <p:txBody>
          <a:bodyPr>
            <a:normAutofit/>
          </a:bodyPr>
          <a:lstStyle/>
          <a:p>
            <a:r>
              <a:rPr lang="en-US" altLang="zh-TW" dirty="0"/>
              <a:t>9.4 </a:t>
            </a:r>
            <a:r>
              <a:rPr lang="zh-TW" altLang="en-US" dirty="0"/>
              <a:t>衝量</a:t>
            </a:r>
          </a:p>
        </p:txBody>
      </p:sp>
      <p:pic>
        <p:nvPicPr>
          <p:cNvPr id="18" name="內容版面配置區 17">
            <a:extLst>
              <a:ext uri="{FF2B5EF4-FFF2-40B4-BE49-F238E27FC236}">
                <a16:creationId xmlns:a16="http://schemas.microsoft.com/office/drawing/2014/main" id="{2CA8681B-C24D-4A76-913E-0EA66DC31D9E}"/>
              </a:ext>
            </a:extLst>
          </p:cNvPr>
          <p:cNvPicPr>
            <a:picLocks noGrp="1" noChangeAspect="1"/>
          </p:cNvPicPr>
          <p:nvPr>
            <p:ph sz="half" idx="1"/>
          </p:nvPr>
        </p:nvPicPr>
        <p:blipFill>
          <a:blip r:embed="rId4"/>
          <a:stretch>
            <a:fillRect/>
          </a:stretch>
        </p:blipFill>
        <p:spPr>
          <a:xfrm>
            <a:off x="486903" y="1341438"/>
            <a:ext cx="3979193" cy="5040312"/>
          </a:xfrm>
          <a:prstGeom prst="rect">
            <a:avLst/>
          </a:prstGeom>
        </p:spPr>
      </p:pic>
      <p:pic>
        <p:nvPicPr>
          <p:cNvPr id="19" name="內容版面配置區 18">
            <a:extLst>
              <a:ext uri="{FF2B5EF4-FFF2-40B4-BE49-F238E27FC236}">
                <a16:creationId xmlns:a16="http://schemas.microsoft.com/office/drawing/2014/main" id="{D1455A11-8624-454F-B97F-6C82CA49BA00}"/>
              </a:ext>
            </a:extLst>
          </p:cNvPr>
          <p:cNvPicPr>
            <a:picLocks noGrp="1" noChangeAspect="1"/>
          </p:cNvPicPr>
          <p:nvPr>
            <p:ph sz="half" idx="2"/>
          </p:nvPr>
        </p:nvPicPr>
        <p:blipFill>
          <a:blip r:embed="rId5"/>
          <a:stretch>
            <a:fillRect/>
          </a:stretch>
        </p:blipFill>
        <p:spPr>
          <a:xfrm>
            <a:off x="5195898" y="1341438"/>
            <a:ext cx="2943203" cy="5040312"/>
          </a:xfrm>
          <a:prstGeom prst="rect">
            <a:avLst/>
          </a:prstGeom>
        </p:spPr>
      </p:pic>
      <p:sp>
        <p:nvSpPr>
          <p:cNvPr id="2" name="頁尾版面配置區 1">
            <a:extLst>
              <a:ext uri="{FF2B5EF4-FFF2-40B4-BE49-F238E27FC236}">
                <a16:creationId xmlns:a16="http://schemas.microsoft.com/office/drawing/2014/main" id="{3F5A0578-D117-4B31-8C14-FCA1125797F0}"/>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3" name="投影片編號版面配置區 2">
            <a:extLst>
              <a:ext uri="{FF2B5EF4-FFF2-40B4-BE49-F238E27FC236}">
                <a16:creationId xmlns:a16="http://schemas.microsoft.com/office/drawing/2014/main" id="{1FDA0756-B2B3-4B0E-AB5E-AE20738D9BB6}"/>
              </a:ext>
            </a:extLst>
          </p:cNvPr>
          <p:cNvSpPr>
            <a:spLocks noGrp="1"/>
          </p:cNvSpPr>
          <p:nvPr>
            <p:ph type="sldNum" sz="quarter" idx="12"/>
          </p:nvPr>
        </p:nvSpPr>
        <p:spPr/>
        <p:txBody>
          <a:bodyPr/>
          <a:lstStyle/>
          <a:p>
            <a:fld id="{FFF700D2-071F-440E-A3FF-180D34BA4EC8}" type="slidenum">
              <a:rPr lang="en-GB" smtClean="0"/>
              <a:t>34</a:t>
            </a:fld>
            <a:endParaRPr lang="en-GB"/>
          </a:p>
        </p:txBody>
      </p:sp>
    </p:spTree>
    <p:extLst>
      <p:ext uri="{BB962C8B-B14F-4D97-AF65-F5344CB8AC3E}">
        <p14:creationId xmlns:p14="http://schemas.microsoft.com/office/powerpoint/2010/main" val="16662360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9.4 </a:t>
            </a:r>
            <a:r>
              <a:rPr lang="zh-TW" altLang="en-US" dirty="0"/>
              <a:t>衝量</a:t>
            </a:r>
          </a:p>
        </p:txBody>
      </p:sp>
      <p:sp>
        <p:nvSpPr>
          <p:cNvPr id="11" name="內容版面配置區 10">
            <a:extLst>
              <a:ext uri="{FF2B5EF4-FFF2-40B4-BE49-F238E27FC236}">
                <a16:creationId xmlns:a16="http://schemas.microsoft.com/office/drawing/2014/main" id="{B61DAE72-B097-4469-A21E-34E72CA86E79}"/>
              </a:ext>
            </a:extLst>
          </p:cNvPr>
          <p:cNvSpPr>
            <a:spLocks noGrp="1"/>
          </p:cNvSpPr>
          <p:nvPr>
            <p:ph idx="1"/>
          </p:nvPr>
        </p:nvSpPr>
        <p:spPr/>
        <p:txBody>
          <a:bodyPr/>
          <a:lstStyle/>
          <a:p>
            <a:pPr>
              <a:lnSpc>
                <a:spcPct val="150000"/>
              </a:lnSpc>
            </a:pPr>
            <a:r>
              <a:rPr lang="zh-TW" altLang="en-US" dirty="0">
                <a:cs typeface="Times New Roman" pitchFamily="18" charset="0"/>
              </a:rPr>
              <a:t>在圖 </a:t>
            </a:r>
            <a:r>
              <a:rPr lang="en-US" altLang="zh-TW" dirty="0">
                <a:cs typeface="Times New Roman" pitchFamily="18" charset="0"/>
              </a:rPr>
              <a:t>9.7 </a:t>
            </a:r>
            <a:r>
              <a:rPr lang="zh-TW" altLang="en-US" dirty="0">
                <a:cs typeface="Times New Roman" pitchFamily="18" charset="0"/>
              </a:rPr>
              <a:t>中，我們可將衝量解釋為曲線下的面積。</a:t>
            </a:r>
            <a:endParaRPr lang="en-US" altLang="zh-TW" dirty="0">
              <a:cs typeface="Times New Roman" pitchFamily="18" charset="0"/>
            </a:endParaRPr>
          </a:p>
          <a:p>
            <a:pPr>
              <a:lnSpc>
                <a:spcPct val="150000"/>
              </a:lnSpc>
            </a:pPr>
            <a:r>
              <a:rPr lang="zh-TW" altLang="en-US" dirty="0">
                <a:cs typeface="Times New Roman" pitchFamily="18" charset="0"/>
              </a:rPr>
              <a:t>但是通常我們對於衝力在整個過程中的改變方式所知甚少，故為方便起見，定義作用在質點上的平均力為：</a:t>
            </a:r>
            <a:r>
              <a:rPr lang="en-US" altLang="zh-TW" dirty="0">
                <a:cs typeface="Times New Roman" pitchFamily="18" charset="0"/>
              </a:rPr>
              <a:t>(</a:t>
            </a:r>
            <a:r>
              <a:rPr lang="zh-TW" altLang="en-US" dirty="0">
                <a:cs typeface="Times New Roman" pitchFamily="18" charset="0"/>
              </a:rPr>
              <a:t>參考 </a:t>
            </a:r>
            <a:r>
              <a:rPr lang="en-US" altLang="zh-TW" dirty="0">
                <a:cs typeface="Times New Roman" pitchFamily="18" charset="0"/>
              </a:rPr>
              <a:t>9.3 </a:t>
            </a:r>
            <a:r>
              <a:rPr lang="zh-TW" altLang="en-US" dirty="0">
                <a:cs typeface="Times New Roman" pitchFamily="18" charset="0"/>
              </a:rPr>
              <a:t>式</a:t>
            </a:r>
            <a:r>
              <a:rPr lang="en-US" altLang="zh-TW" dirty="0">
                <a:cs typeface="Times New Roman" pitchFamily="18" charset="0"/>
              </a:rPr>
              <a:t>)</a:t>
            </a:r>
            <a:endParaRPr lang="zh-TW" altLang="en-US" dirty="0">
              <a:cs typeface="Times New Roman" pitchFamily="18" charset="0"/>
            </a:endParaRPr>
          </a:p>
          <a:p>
            <a:endParaRPr lang="zh-TW" altLang="en-US" dirty="0"/>
          </a:p>
        </p:txBody>
      </p:sp>
      <p:sp>
        <p:nvSpPr>
          <p:cNvPr id="4" name="頁尾版面配置區 3">
            <a:extLst>
              <a:ext uri="{FF2B5EF4-FFF2-40B4-BE49-F238E27FC236}">
                <a16:creationId xmlns:a16="http://schemas.microsoft.com/office/drawing/2014/main" id="{D32EC1B7-CB6D-407D-8585-DE9F4BB96FCA}"/>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5" name="投影片編號版面配置區 4">
            <a:extLst>
              <a:ext uri="{FF2B5EF4-FFF2-40B4-BE49-F238E27FC236}">
                <a16:creationId xmlns:a16="http://schemas.microsoft.com/office/drawing/2014/main" id="{6EF55D79-4178-4D4C-AFD9-F7ECA2CD18A5}"/>
              </a:ext>
            </a:extLst>
          </p:cNvPr>
          <p:cNvSpPr>
            <a:spLocks noGrp="1"/>
          </p:cNvSpPr>
          <p:nvPr>
            <p:ph type="sldNum" sz="quarter" idx="12"/>
          </p:nvPr>
        </p:nvSpPr>
        <p:spPr/>
        <p:txBody>
          <a:bodyPr/>
          <a:lstStyle/>
          <a:p>
            <a:fld id="{FFF700D2-071F-440E-A3FF-180D34BA4EC8}" type="slidenum">
              <a:rPr lang="en-GB" smtClean="0"/>
              <a:pPr/>
              <a:t>35</a:t>
            </a:fld>
            <a:endParaRPr lang="en-GB"/>
          </a:p>
        </p:txBody>
      </p:sp>
      <p:pic>
        <p:nvPicPr>
          <p:cNvPr id="13" name="圖片 12">
            <a:extLst>
              <a:ext uri="{FF2B5EF4-FFF2-40B4-BE49-F238E27FC236}">
                <a16:creationId xmlns:a16="http://schemas.microsoft.com/office/drawing/2014/main" id="{7D482826-618B-4882-A0D4-6097EDE500A4}"/>
              </a:ext>
            </a:extLst>
          </p:cNvPr>
          <p:cNvPicPr>
            <a:picLocks noChangeAspect="1"/>
          </p:cNvPicPr>
          <p:nvPr/>
        </p:nvPicPr>
        <p:blipFill>
          <a:blip r:embed="rId2"/>
          <a:stretch>
            <a:fillRect/>
          </a:stretch>
        </p:blipFill>
        <p:spPr>
          <a:xfrm>
            <a:off x="1979712" y="4365104"/>
            <a:ext cx="6474143" cy="480060"/>
          </a:xfrm>
          <a:prstGeom prst="rect">
            <a:avLst/>
          </a:prstGeom>
        </p:spPr>
      </p:pic>
    </p:spTree>
    <p:extLst>
      <p:ext uri="{BB962C8B-B14F-4D97-AF65-F5344CB8AC3E}">
        <p14:creationId xmlns:p14="http://schemas.microsoft.com/office/powerpoint/2010/main" val="12177500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pPr>
              <a:defRPr/>
            </a:pPr>
            <a:r>
              <a:rPr lang="en-US" altLang="zh-TW" dirty="0"/>
              <a:t>9.4 </a:t>
            </a:r>
            <a:r>
              <a:rPr lang="zh-TW" altLang="en-US" dirty="0"/>
              <a:t>衝量</a:t>
            </a:r>
          </a:p>
        </p:txBody>
      </p:sp>
      <p:sp>
        <p:nvSpPr>
          <p:cNvPr id="7" name="內容版面配置區 6">
            <a:extLst>
              <a:ext uri="{FF2B5EF4-FFF2-40B4-BE49-F238E27FC236}">
                <a16:creationId xmlns:a16="http://schemas.microsoft.com/office/drawing/2014/main" id="{1EC26E3D-0A64-437A-8F9C-495B93BA0DFA}"/>
              </a:ext>
            </a:extLst>
          </p:cNvPr>
          <p:cNvSpPr>
            <a:spLocks noGrp="1"/>
          </p:cNvSpPr>
          <p:nvPr>
            <p:ph sz="half" idx="1"/>
          </p:nvPr>
        </p:nvSpPr>
        <p:spPr>
          <a:xfrm>
            <a:off x="457200" y="1340768"/>
            <a:ext cx="4402832" cy="5040560"/>
          </a:xfrm>
        </p:spPr>
        <p:txBody>
          <a:bodyPr/>
          <a:lstStyle/>
          <a:p>
            <a:pPr>
              <a:lnSpc>
                <a:spcPct val="150000"/>
              </a:lnSpc>
            </a:pPr>
            <a:r>
              <a:rPr lang="zh-TW" altLang="en-US" dirty="0">
                <a:cs typeface="Times New Roman" pitchFamily="18" charset="0"/>
              </a:rPr>
              <a:t>圖 </a:t>
            </a:r>
            <a:r>
              <a:rPr lang="en-US" altLang="zh-TW" dirty="0">
                <a:cs typeface="Times New Roman" pitchFamily="18" charset="0"/>
              </a:rPr>
              <a:t>9.9 </a:t>
            </a:r>
            <a:r>
              <a:rPr lang="zh-TW" altLang="en-US" dirty="0">
                <a:cs typeface="Times New Roman" pitchFamily="18" charset="0"/>
              </a:rPr>
              <a:t>則說明了另一點：一個已知的動量變化 </a:t>
            </a:r>
            <a:r>
              <a:rPr lang="en-US" altLang="zh-TW" dirty="0" err="1">
                <a:cs typeface="Times New Roman" pitchFamily="18" charset="0"/>
              </a:rPr>
              <a:t>Δ</a:t>
            </a:r>
            <a:r>
              <a:rPr lang="en-US" altLang="zh-TW" b="1" dirty="0" err="1">
                <a:cs typeface="Times New Roman" pitchFamily="18" charset="0"/>
              </a:rPr>
              <a:t>p</a:t>
            </a:r>
            <a:r>
              <a:rPr lang="en-US" altLang="zh-TW" b="1" dirty="0">
                <a:cs typeface="Times New Roman" pitchFamily="18" charset="0"/>
              </a:rPr>
              <a:t> </a:t>
            </a:r>
            <a:r>
              <a:rPr lang="zh-TW" altLang="en-US" dirty="0">
                <a:cs typeface="Times New Roman" pitchFamily="18" charset="0"/>
              </a:rPr>
              <a:t>可能由一較大的力作用一段短時間所引起。</a:t>
            </a:r>
            <a:endParaRPr lang="en-US" altLang="zh-TW" dirty="0">
              <a:cs typeface="Times New Roman" pitchFamily="18" charset="0"/>
            </a:endParaRPr>
          </a:p>
          <a:p>
            <a:pPr>
              <a:lnSpc>
                <a:spcPct val="150000"/>
              </a:lnSpc>
            </a:pPr>
            <a:r>
              <a:rPr lang="zh-TW" altLang="en-US" dirty="0">
                <a:cs typeface="Times New Roman" pitchFamily="18" charset="0"/>
              </a:rPr>
              <a:t>也可能由一較小的力作用一段較長的時間引起。</a:t>
            </a:r>
            <a:endParaRPr lang="en-US" altLang="zh-TW" dirty="0">
              <a:cs typeface="Times New Roman" pitchFamily="18" charset="0"/>
            </a:endParaRPr>
          </a:p>
          <a:p>
            <a:pPr>
              <a:lnSpc>
                <a:spcPct val="150000"/>
              </a:lnSpc>
            </a:pPr>
            <a:endParaRPr lang="zh-TW" altLang="en-US" dirty="0"/>
          </a:p>
        </p:txBody>
      </p:sp>
      <p:pic>
        <p:nvPicPr>
          <p:cNvPr id="9" name="內容版面配置區 8">
            <a:extLst>
              <a:ext uri="{FF2B5EF4-FFF2-40B4-BE49-F238E27FC236}">
                <a16:creationId xmlns:a16="http://schemas.microsoft.com/office/drawing/2014/main" id="{72AC98F8-C741-452E-8B87-4883919C49BE}"/>
              </a:ext>
            </a:extLst>
          </p:cNvPr>
          <p:cNvPicPr>
            <a:picLocks noGrp="1" noChangeAspect="1"/>
          </p:cNvPicPr>
          <p:nvPr>
            <p:ph sz="half" idx="2"/>
          </p:nvPr>
        </p:nvPicPr>
        <p:blipFill>
          <a:blip r:embed="rId2"/>
          <a:stretch>
            <a:fillRect/>
          </a:stretch>
        </p:blipFill>
        <p:spPr>
          <a:xfrm>
            <a:off x="4788024" y="1628800"/>
            <a:ext cx="4038600" cy="4032209"/>
          </a:xfrm>
          <a:prstGeom prst="rect">
            <a:avLst/>
          </a:prstGeom>
        </p:spPr>
      </p:pic>
      <p:sp>
        <p:nvSpPr>
          <p:cNvPr id="2" name="頁尾版面配置區 1">
            <a:extLst>
              <a:ext uri="{FF2B5EF4-FFF2-40B4-BE49-F238E27FC236}">
                <a16:creationId xmlns:a16="http://schemas.microsoft.com/office/drawing/2014/main" id="{B2445695-E8C5-4FA1-B16E-A101DC3616AD}"/>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4" name="投影片編號版面配置區 3">
            <a:extLst>
              <a:ext uri="{FF2B5EF4-FFF2-40B4-BE49-F238E27FC236}">
                <a16:creationId xmlns:a16="http://schemas.microsoft.com/office/drawing/2014/main" id="{A5A664CD-BDDB-4399-B7FD-D595458DEAA1}"/>
              </a:ext>
            </a:extLst>
          </p:cNvPr>
          <p:cNvSpPr>
            <a:spLocks noGrp="1"/>
          </p:cNvSpPr>
          <p:nvPr>
            <p:ph type="sldNum" sz="quarter" idx="12"/>
          </p:nvPr>
        </p:nvSpPr>
        <p:spPr/>
        <p:txBody>
          <a:bodyPr/>
          <a:lstStyle/>
          <a:p>
            <a:fld id="{FFF700D2-071F-440E-A3FF-180D34BA4EC8}" type="slidenum">
              <a:rPr lang="en-GB" smtClean="0"/>
              <a:t>36</a:t>
            </a:fld>
            <a:endParaRPr lang="en-GB"/>
          </a:p>
        </p:txBody>
      </p:sp>
    </p:spTree>
    <p:extLst>
      <p:ext uri="{BB962C8B-B14F-4D97-AF65-F5344CB8AC3E}">
        <p14:creationId xmlns:p14="http://schemas.microsoft.com/office/powerpoint/2010/main" val="360967971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1"/>
          <p:cNvSpPr txBox="1">
            <a:spLocks/>
          </p:cNvSpPr>
          <p:nvPr/>
        </p:nvSpPr>
        <p:spPr>
          <a:xfrm>
            <a:off x="457200" y="1268760"/>
            <a:ext cx="8229600" cy="158417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4000"/>
              </a:lnSpc>
              <a:buNone/>
            </a:pPr>
            <a:endParaRPr lang="zh-TW" altLang="en-US" sz="2400" dirty="0">
              <a:latin typeface="Times New Roman" pitchFamily="18" charset="0"/>
              <a:ea typeface="標楷體" pitchFamily="65" charset="-120"/>
              <a:cs typeface="Times New Roman" pitchFamily="18" charset="0"/>
            </a:endParaRPr>
          </a:p>
        </p:txBody>
      </p:sp>
      <p:sp>
        <p:nvSpPr>
          <p:cNvPr id="9" name="標題 8">
            <a:extLst>
              <a:ext uri="{FF2B5EF4-FFF2-40B4-BE49-F238E27FC236}">
                <a16:creationId xmlns:a16="http://schemas.microsoft.com/office/drawing/2014/main" id="{6401D19B-648D-47FE-AA34-11DC83DD5C1F}"/>
              </a:ext>
            </a:extLst>
          </p:cNvPr>
          <p:cNvSpPr>
            <a:spLocks noGrp="1"/>
          </p:cNvSpPr>
          <p:nvPr>
            <p:ph type="title"/>
          </p:nvPr>
        </p:nvSpPr>
        <p:spPr/>
        <p:txBody>
          <a:bodyPr>
            <a:normAutofit/>
          </a:bodyPr>
          <a:lstStyle/>
          <a:p>
            <a:r>
              <a:rPr lang="zh-TW" altLang="en-US" dirty="0"/>
              <a:t>例題 </a:t>
            </a:r>
            <a:r>
              <a:rPr lang="en-US" altLang="zh-TW" dirty="0"/>
              <a:t>9.7</a:t>
            </a:r>
            <a:endParaRPr lang="zh-TW" altLang="en-US" dirty="0"/>
          </a:p>
        </p:txBody>
      </p:sp>
      <p:sp>
        <p:nvSpPr>
          <p:cNvPr id="10" name="文字版面配置區 9">
            <a:extLst>
              <a:ext uri="{FF2B5EF4-FFF2-40B4-BE49-F238E27FC236}">
                <a16:creationId xmlns:a16="http://schemas.microsoft.com/office/drawing/2014/main" id="{2AAAB37D-B96A-45C7-BA1E-593BB6229A81}"/>
              </a:ext>
            </a:extLst>
          </p:cNvPr>
          <p:cNvSpPr>
            <a:spLocks noGrp="1"/>
          </p:cNvSpPr>
          <p:nvPr>
            <p:ph type="body" idx="1"/>
          </p:nvPr>
        </p:nvSpPr>
        <p:spPr/>
        <p:txBody>
          <a:bodyPr/>
          <a:lstStyle/>
          <a:p>
            <a:r>
              <a:rPr lang="zh-TW" altLang="en-US" dirty="0">
                <a:cs typeface="Times New Roman" pitchFamily="18" charset="0"/>
              </a:rPr>
              <a:t>一棒球重</a:t>
            </a:r>
            <a:r>
              <a:rPr lang="en-US" altLang="zh-TW" dirty="0">
                <a:cs typeface="Times New Roman" pitchFamily="18" charset="0"/>
              </a:rPr>
              <a:t>150 kg</a:t>
            </a:r>
            <a:r>
              <a:rPr lang="zh-TW" altLang="en-US" dirty="0">
                <a:cs typeface="Times New Roman" pitchFamily="18" charset="0"/>
              </a:rPr>
              <a:t>，以 </a:t>
            </a:r>
            <a:r>
              <a:rPr lang="en-US" altLang="zh-TW" dirty="0">
                <a:cs typeface="Times New Roman" pitchFamily="18" charset="0"/>
              </a:rPr>
              <a:t>30 m/s </a:t>
            </a:r>
            <a:r>
              <a:rPr lang="zh-TW" altLang="en-US" dirty="0">
                <a:cs typeface="Times New Roman" pitchFamily="18" charset="0"/>
              </a:rPr>
              <a:t>的速率進入本壘，接著被球棒打中後以 </a:t>
            </a:r>
            <a:r>
              <a:rPr lang="en-US" altLang="zh-TW" dirty="0">
                <a:cs typeface="Times New Roman" pitchFamily="18" charset="0"/>
              </a:rPr>
              <a:t>40 m/s </a:t>
            </a:r>
            <a:r>
              <a:rPr lang="zh-TW" altLang="en-US" dirty="0">
                <a:cs typeface="Times New Roman" pitchFamily="18" charset="0"/>
              </a:rPr>
              <a:t>的速率反向飛出。若球與球棒接觸時間為 </a:t>
            </a:r>
            <a:r>
              <a:rPr lang="en-US" altLang="zh-TW" dirty="0">
                <a:cs typeface="Times New Roman" pitchFamily="18" charset="0"/>
              </a:rPr>
              <a:t>10</a:t>
            </a:r>
            <a:r>
              <a:rPr lang="en-US" altLang="zh-TW" baseline="30000" dirty="0">
                <a:cs typeface="Times New Roman" pitchFamily="18" charset="0"/>
              </a:rPr>
              <a:t>–2</a:t>
            </a:r>
            <a:r>
              <a:rPr lang="en-US" altLang="zh-TW" dirty="0">
                <a:cs typeface="Times New Roman" pitchFamily="18" charset="0"/>
              </a:rPr>
              <a:t> </a:t>
            </a:r>
            <a:r>
              <a:rPr lang="zh-TW" altLang="en-US" dirty="0">
                <a:cs typeface="Times New Roman" pitchFamily="18" charset="0"/>
              </a:rPr>
              <a:t>秒，求作用在球上的平均力。</a:t>
            </a:r>
          </a:p>
          <a:p>
            <a:endParaRPr lang="zh-TW" altLang="en-US" dirty="0"/>
          </a:p>
        </p:txBody>
      </p:sp>
      <p:sp>
        <p:nvSpPr>
          <p:cNvPr id="7" name="頁尾版面配置區 6">
            <a:extLst>
              <a:ext uri="{FF2B5EF4-FFF2-40B4-BE49-F238E27FC236}">
                <a16:creationId xmlns:a16="http://schemas.microsoft.com/office/drawing/2014/main" id="{707F8D1B-1DD3-4BDC-96D3-8A590E21B3AF}"/>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8" name="投影片編號版面配置區 7">
            <a:extLst>
              <a:ext uri="{FF2B5EF4-FFF2-40B4-BE49-F238E27FC236}">
                <a16:creationId xmlns:a16="http://schemas.microsoft.com/office/drawing/2014/main" id="{E8AA4B26-40F1-4B8F-A784-863B71F358B6}"/>
              </a:ext>
            </a:extLst>
          </p:cNvPr>
          <p:cNvSpPr>
            <a:spLocks noGrp="1"/>
          </p:cNvSpPr>
          <p:nvPr>
            <p:ph type="sldNum" sz="quarter" idx="12"/>
          </p:nvPr>
        </p:nvSpPr>
        <p:spPr/>
        <p:txBody>
          <a:bodyPr/>
          <a:lstStyle/>
          <a:p>
            <a:fld id="{FFF700D2-071F-440E-A3FF-180D34BA4EC8}" type="slidenum">
              <a:rPr lang="en-GB" smtClean="0"/>
              <a:t>37</a:t>
            </a:fld>
            <a:endParaRPr lang="en-GB"/>
          </a:p>
        </p:txBody>
      </p:sp>
      <p:sp>
        <p:nvSpPr>
          <p:cNvPr id="11" name="箭號: 有線條的向右箭號 10">
            <a:hlinkClick r:id="rId2" action="ppaction://hlinkfile"/>
            <a:extLst>
              <a:ext uri="{FF2B5EF4-FFF2-40B4-BE49-F238E27FC236}">
                <a16:creationId xmlns:a16="http://schemas.microsoft.com/office/drawing/2014/main" id="{0D97BBA9-0438-48E4-969E-5915B31933D7}"/>
              </a:ext>
            </a:extLst>
          </p:cNvPr>
          <p:cNvSpPr/>
          <p:nvPr/>
        </p:nvSpPr>
        <p:spPr>
          <a:xfrm>
            <a:off x="827584" y="4293096"/>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39251663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DF248-6374-4E90-857F-6CF1B805C040}"/>
              </a:ext>
            </a:extLst>
          </p:cNvPr>
          <p:cNvSpPr>
            <a:spLocks noGrp="1"/>
          </p:cNvSpPr>
          <p:nvPr>
            <p:ph type="title"/>
          </p:nvPr>
        </p:nvSpPr>
        <p:spPr/>
        <p:txBody>
          <a:bodyPr/>
          <a:lstStyle/>
          <a:p>
            <a:r>
              <a:rPr lang="zh-TW" altLang="en-US" dirty="0">
                <a:latin typeface="標楷體" pitchFamily="65" charset="-120"/>
                <a:ea typeface="標楷體" pitchFamily="65" charset="-120"/>
              </a:rPr>
              <a:t>本章要點</a:t>
            </a:r>
          </a:p>
        </p:txBody>
      </p:sp>
      <p:sp>
        <p:nvSpPr>
          <p:cNvPr id="3" name="內容版面配置區 2">
            <a:extLst>
              <a:ext uri="{FF2B5EF4-FFF2-40B4-BE49-F238E27FC236}">
                <a16:creationId xmlns:a16="http://schemas.microsoft.com/office/drawing/2014/main" id="{3E9F101D-F5D0-41D9-A471-49E283D4D0C6}"/>
              </a:ext>
            </a:extLst>
          </p:cNvPr>
          <p:cNvSpPr>
            <a:spLocks noGrp="1"/>
          </p:cNvSpPr>
          <p:nvPr>
            <p:ph idx="1"/>
          </p:nvPr>
        </p:nvSpPr>
        <p:spPr>
          <a:xfrm>
            <a:off x="457200" y="1556792"/>
            <a:ext cx="8435280" cy="4799558"/>
          </a:xfrm>
        </p:spPr>
        <p:txBody>
          <a:bodyPr>
            <a:normAutofit/>
          </a:bodyPr>
          <a:lstStyle/>
          <a:p>
            <a:pPr marL="0" indent="0">
              <a:buNone/>
            </a:pPr>
            <a:r>
              <a:rPr lang="en-US" altLang="zh-TW" sz="2600" b="1" dirty="0">
                <a:solidFill>
                  <a:srgbClr val="0070C0"/>
                </a:solidFill>
                <a:ea typeface="標楷體" pitchFamily="65" charset="-120"/>
                <a:cs typeface="Times New Roman" pitchFamily="18" charset="0"/>
              </a:rPr>
              <a:t>1. </a:t>
            </a:r>
            <a:r>
              <a:rPr lang="zh-TW" altLang="en-US" sz="2600" b="1" dirty="0">
                <a:solidFill>
                  <a:srgbClr val="0070C0"/>
                </a:solidFill>
                <a:ea typeface="標楷體" pitchFamily="65" charset="-120"/>
                <a:cs typeface="Times New Roman" pitchFamily="18" charset="0"/>
              </a:rPr>
              <a:t>線動量守恆。</a:t>
            </a:r>
            <a:endParaRPr lang="en-US" altLang="zh-TW" sz="2600" b="1" dirty="0">
              <a:solidFill>
                <a:srgbClr val="0070C0"/>
              </a:solidFill>
              <a:ea typeface="標楷體" pitchFamily="65" charset="-120"/>
              <a:cs typeface="Times New Roman" pitchFamily="18" charset="0"/>
            </a:endParaRPr>
          </a:p>
          <a:p>
            <a:pPr marL="0" indent="0">
              <a:lnSpc>
                <a:spcPct val="120000"/>
              </a:lnSpc>
              <a:buNone/>
            </a:pPr>
            <a:r>
              <a:rPr lang="en-US" altLang="zh-TW" sz="2600" b="1" dirty="0">
                <a:solidFill>
                  <a:srgbClr val="0070C0"/>
                </a:solidFill>
                <a:ea typeface="標楷體" pitchFamily="65" charset="-120"/>
                <a:cs typeface="Times New Roman" pitchFamily="18" charset="0"/>
              </a:rPr>
              <a:t>2. (a)</a:t>
            </a:r>
            <a:r>
              <a:rPr lang="zh-TW" altLang="en-US" sz="2600" b="1" dirty="0">
                <a:solidFill>
                  <a:srgbClr val="0070C0"/>
                </a:solidFill>
                <a:ea typeface="標楷體" pitchFamily="65" charset="-120"/>
                <a:cs typeface="Times New Roman" pitchFamily="18" charset="0"/>
              </a:rPr>
              <a:t>在非彈性碰撞中，只有動量守恆，動能則不守恆。     </a:t>
            </a:r>
            <a:endParaRPr lang="en-US" altLang="zh-TW" sz="2600" b="1" dirty="0">
              <a:solidFill>
                <a:srgbClr val="0070C0"/>
              </a:solidFill>
              <a:ea typeface="標楷體" pitchFamily="65" charset="-120"/>
              <a:cs typeface="Times New Roman" pitchFamily="18" charset="0"/>
            </a:endParaRPr>
          </a:p>
          <a:p>
            <a:pPr marL="0" indent="0">
              <a:lnSpc>
                <a:spcPct val="120000"/>
              </a:lnSpc>
              <a:buNone/>
            </a:pPr>
            <a:r>
              <a:rPr lang="en-US" altLang="zh-TW" sz="2600" b="1" dirty="0">
                <a:solidFill>
                  <a:srgbClr val="0070C0"/>
                </a:solidFill>
                <a:ea typeface="標楷體" pitchFamily="65" charset="-120"/>
                <a:cs typeface="Times New Roman" pitchFamily="18" charset="0"/>
              </a:rPr>
              <a:t>    (b)</a:t>
            </a:r>
            <a:r>
              <a:rPr lang="zh-TW" altLang="en-US" sz="2600" b="1" dirty="0">
                <a:solidFill>
                  <a:srgbClr val="0070C0"/>
                </a:solidFill>
                <a:ea typeface="標楷體" pitchFamily="65" charset="-120"/>
                <a:cs typeface="Times New Roman" pitchFamily="18" charset="0"/>
              </a:rPr>
              <a:t>在彈性碰撞中，動量與動能皆守恆。</a:t>
            </a:r>
            <a:endParaRPr lang="en-US" altLang="zh-TW" sz="2600" b="1" dirty="0">
              <a:solidFill>
                <a:srgbClr val="0070C0"/>
              </a:solidFill>
              <a:ea typeface="標楷體" pitchFamily="65" charset="-120"/>
              <a:cs typeface="Times New Roman" pitchFamily="18" charset="0"/>
            </a:endParaRPr>
          </a:p>
          <a:p>
            <a:pPr marL="0" indent="0">
              <a:buNone/>
            </a:pPr>
            <a:r>
              <a:rPr lang="en-US" altLang="zh-TW" sz="2600" b="1" dirty="0">
                <a:solidFill>
                  <a:srgbClr val="0070C0"/>
                </a:solidFill>
                <a:ea typeface="標楷體" pitchFamily="65" charset="-120"/>
                <a:cs typeface="Times New Roman" pitchFamily="18" charset="0"/>
              </a:rPr>
              <a:t>3. (a)</a:t>
            </a:r>
            <a:r>
              <a:rPr lang="zh-TW" altLang="en-US" sz="2600" b="1" dirty="0">
                <a:solidFill>
                  <a:srgbClr val="0070C0"/>
                </a:solidFill>
                <a:ea typeface="標楷體" pitchFamily="65" charset="-120"/>
                <a:cs typeface="Times New Roman" pitchFamily="18" charset="0"/>
              </a:rPr>
              <a:t>衝量的定義。</a:t>
            </a:r>
            <a:endParaRPr lang="en-US" altLang="zh-TW" sz="2600" b="1" dirty="0">
              <a:solidFill>
                <a:srgbClr val="0070C0"/>
              </a:solidFill>
              <a:ea typeface="標楷體" pitchFamily="65" charset="-120"/>
              <a:cs typeface="Times New Roman" pitchFamily="18" charset="0"/>
            </a:endParaRPr>
          </a:p>
          <a:p>
            <a:pPr marL="0" indent="0">
              <a:buNone/>
            </a:pPr>
            <a:r>
              <a:rPr lang="en-US" altLang="zh-TW" sz="2600" b="1" dirty="0">
                <a:solidFill>
                  <a:srgbClr val="0070C0"/>
                </a:solidFill>
                <a:ea typeface="標楷體" pitchFamily="65" charset="-120"/>
                <a:cs typeface="Times New Roman" pitchFamily="18" charset="0"/>
              </a:rPr>
              <a:t>    (b)</a:t>
            </a:r>
            <a:r>
              <a:rPr lang="zh-TW" altLang="en-US" sz="2600" b="1" dirty="0">
                <a:solidFill>
                  <a:srgbClr val="0070C0"/>
                </a:solidFill>
                <a:ea typeface="標楷體" pitchFamily="65" charset="-120"/>
                <a:cs typeface="Times New Roman" pitchFamily="18" charset="0"/>
              </a:rPr>
              <a:t>利用衝量來求出作用在物體上的平均力。</a:t>
            </a:r>
            <a:endParaRPr lang="en-US" altLang="zh-TW" sz="2600" b="1" dirty="0">
              <a:solidFill>
                <a:srgbClr val="0070C0"/>
              </a:solidFill>
              <a:ea typeface="標楷體" pitchFamily="65" charset="-120"/>
              <a:cs typeface="Times New Roman" pitchFamily="18" charset="0"/>
            </a:endParaRPr>
          </a:p>
          <a:p>
            <a:pPr marL="514350" indent="-514350">
              <a:buFont typeface="+mj-lt"/>
              <a:buAutoNum type="arabicPeriod"/>
            </a:pPr>
            <a:endParaRPr lang="en-US" altLang="zh-TW" b="1" dirty="0">
              <a:solidFill>
                <a:srgbClr val="0070C0"/>
              </a:solidFill>
              <a:ea typeface="標楷體" pitchFamily="65" charset="-120"/>
              <a:cs typeface="Times New Roman" pitchFamily="18" charset="0"/>
            </a:endParaRPr>
          </a:p>
          <a:p>
            <a:pPr marL="514350" indent="-514350">
              <a:buFont typeface="+mj-lt"/>
              <a:buAutoNum type="arabicPeriod"/>
            </a:pPr>
            <a:endParaRPr lang="en-US" altLang="zh-TW" b="1" dirty="0">
              <a:solidFill>
                <a:srgbClr val="0070C0"/>
              </a:solidFill>
              <a:ea typeface="標楷體" pitchFamily="65" charset="-120"/>
              <a:cs typeface="Times New Roman" pitchFamily="18" charset="0"/>
            </a:endParaRPr>
          </a:p>
          <a:p>
            <a:pPr marL="514350" indent="-514350">
              <a:buFont typeface="+mj-lt"/>
              <a:buAutoNum type="arabicPeriod"/>
            </a:pPr>
            <a:endParaRPr lang="zh-TW" altLang="en-US" b="1" dirty="0">
              <a:solidFill>
                <a:srgbClr val="0070C0"/>
              </a:solidFill>
              <a:ea typeface="標楷體" pitchFamily="65" charset="-120"/>
              <a:cs typeface="Times New Roman" pitchFamily="18" charset="0"/>
            </a:endParaRPr>
          </a:p>
        </p:txBody>
      </p:sp>
      <p:sp>
        <p:nvSpPr>
          <p:cNvPr id="4" name="頁尾版面配置區 3">
            <a:extLst>
              <a:ext uri="{FF2B5EF4-FFF2-40B4-BE49-F238E27FC236}">
                <a16:creationId xmlns:a16="http://schemas.microsoft.com/office/drawing/2014/main" id="{313912CC-3AC7-4971-96F1-E8B805D44BFC}"/>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6" name="投影片編號版面配置區 5">
            <a:extLst>
              <a:ext uri="{FF2B5EF4-FFF2-40B4-BE49-F238E27FC236}">
                <a16:creationId xmlns:a16="http://schemas.microsoft.com/office/drawing/2014/main" id="{73D6B06E-D64D-41F7-93FE-B32FB76419D9}"/>
              </a:ext>
            </a:extLst>
          </p:cNvPr>
          <p:cNvSpPr>
            <a:spLocks noGrp="1"/>
          </p:cNvSpPr>
          <p:nvPr>
            <p:ph type="sldNum" sz="quarter" idx="12"/>
          </p:nvPr>
        </p:nvSpPr>
        <p:spPr/>
        <p:txBody>
          <a:bodyPr/>
          <a:lstStyle/>
          <a:p>
            <a:fld id="{FFF700D2-071F-440E-A3FF-180D34BA4EC8}" type="slidenum">
              <a:rPr lang="en-GB" smtClean="0"/>
              <a:t>4</a:t>
            </a:fld>
            <a:endParaRPr lang="en-GB"/>
          </a:p>
        </p:txBody>
      </p:sp>
    </p:spTree>
    <p:extLst>
      <p:ext uri="{BB962C8B-B14F-4D97-AF65-F5344CB8AC3E}">
        <p14:creationId xmlns:p14="http://schemas.microsoft.com/office/powerpoint/2010/main" val="24006464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064052-A039-41FE-9717-54BB067D1B5E}"/>
              </a:ext>
            </a:extLst>
          </p:cNvPr>
          <p:cNvSpPr>
            <a:spLocks noGrp="1"/>
          </p:cNvSpPr>
          <p:nvPr>
            <p:ph type="title"/>
          </p:nvPr>
        </p:nvSpPr>
        <p:spPr/>
        <p:txBody>
          <a:bodyPr/>
          <a:lstStyle/>
          <a:p>
            <a:r>
              <a:rPr lang="zh-TW" altLang="en-US" dirty="0"/>
              <a:t>本章內容</a:t>
            </a:r>
          </a:p>
        </p:txBody>
      </p:sp>
      <p:sp>
        <p:nvSpPr>
          <p:cNvPr id="3" name="內容版面配置區 2">
            <a:extLst>
              <a:ext uri="{FF2B5EF4-FFF2-40B4-BE49-F238E27FC236}">
                <a16:creationId xmlns:a16="http://schemas.microsoft.com/office/drawing/2014/main" id="{6515BB82-5584-4490-B3A9-FDCFCA640F56}"/>
              </a:ext>
            </a:extLst>
          </p:cNvPr>
          <p:cNvSpPr>
            <a:spLocks noGrp="1"/>
          </p:cNvSpPr>
          <p:nvPr>
            <p:ph idx="1"/>
          </p:nvPr>
        </p:nvSpPr>
        <p:spPr/>
        <p:txBody>
          <a:bodyPr/>
          <a:lstStyle/>
          <a:p>
            <a:pPr marL="0" indent="0">
              <a:buNone/>
            </a:pPr>
            <a:r>
              <a:rPr lang="en-US" altLang="zh-TW" b="1" dirty="0"/>
              <a:t>9.1</a:t>
            </a:r>
            <a:r>
              <a:rPr lang="zh-TW" altLang="en-US" b="1" dirty="0"/>
              <a:t>　線動量　</a:t>
            </a:r>
          </a:p>
          <a:p>
            <a:pPr marL="0" indent="0">
              <a:buNone/>
            </a:pPr>
            <a:r>
              <a:rPr lang="en-US" altLang="zh-TW" b="1" dirty="0"/>
              <a:t>9.2</a:t>
            </a:r>
            <a:r>
              <a:rPr lang="zh-TW" altLang="en-US" b="1" dirty="0"/>
              <a:t>　線動量守恆　</a:t>
            </a:r>
          </a:p>
          <a:p>
            <a:pPr marL="0" indent="0">
              <a:buNone/>
            </a:pPr>
            <a:r>
              <a:rPr lang="en-US" altLang="zh-TW" b="1" dirty="0"/>
              <a:t>9.3</a:t>
            </a:r>
            <a:r>
              <a:rPr lang="zh-TW" altLang="en-US" b="1" dirty="0"/>
              <a:t>　一維彈性碰撞　</a:t>
            </a:r>
          </a:p>
          <a:p>
            <a:pPr marL="0" indent="0">
              <a:buNone/>
            </a:pPr>
            <a:r>
              <a:rPr lang="en-US" altLang="zh-TW" b="1" dirty="0"/>
              <a:t>9.4</a:t>
            </a:r>
            <a:r>
              <a:rPr lang="zh-TW" altLang="en-US" b="1" dirty="0"/>
              <a:t>　衝量　</a:t>
            </a:r>
          </a:p>
          <a:p>
            <a:pPr marL="0" indent="0">
              <a:buNone/>
            </a:pPr>
            <a:endParaRPr lang="zh-TW" altLang="en-US" b="1" dirty="0"/>
          </a:p>
        </p:txBody>
      </p:sp>
      <p:sp>
        <p:nvSpPr>
          <p:cNvPr id="4" name="頁尾版面配置區 3">
            <a:extLst>
              <a:ext uri="{FF2B5EF4-FFF2-40B4-BE49-F238E27FC236}">
                <a16:creationId xmlns:a16="http://schemas.microsoft.com/office/drawing/2014/main" id="{06FBBDBE-2DDD-485D-A8FD-CBA44853FD84}"/>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6" name="投影片編號版面配置區 5">
            <a:extLst>
              <a:ext uri="{FF2B5EF4-FFF2-40B4-BE49-F238E27FC236}">
                <a16:creationId xmlns:a16="http://schemas.microsoft.com/office/drawing/2014/main" id="{C0BA434C-42AA-4FB5-ABC4-34498FFBE593}"/>
              </a:ext>
            </a:extLst>
          </p:cNvPr>
          <p:cNvSpPr>
            <a:spLocks noGrp="1"/>
          </p:cNvSpPr>
          <p:nvPr>
            <p:ph type="sldNum" sz="quarter" idx="12"/>
          </p:nvPr>
        </p:nvSpPr>
        <p:spPr/>
        <p:txBody>
          <a:bodyPr/>
          <a:lstStyle/>
          <a:p>
            <a:fld id="{FFF700D2-071F-440E-A3FF-180D34BA4EC8}" type="slidenum">
              <a:rPr lang="en-GB" smtClean="0"/>
              <a:pPr/>
              <a:t>5</a:t>
            </a:fld>
            <a:endParaRPr lang="en-GB"/>
          </a:p>
        </p:txBody>
      </p:sp>
    </p:spTree>
    <p:extLst>
      <p:ext uri="{BB962C8B-B14F-4D97-AF65-F5344CB8AC3E}">
        <p14:creationId xmlns:p14="http://schemas.microsoft.com/office/powerpoint/2010/main" val="34777629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2"/>
          <p:cNvSpPr>
            <a:spLocks noGrp="1"/>
          </p:cNvSpPr>
          <p:nvPr>
            <p:ph type="title"/>
          </p:nvPr>
        </p:nvSpPr>
        <p:spPr/>
        <p:txBody>
          <a:bodyPr/>
          <a:lstStyle/>
          <a:p>
            <a:r>
              <a:rPr lang="en-US" altLang="zh-TW" dirty="0"/>
              <a:t>9.1 </a:t>
            </a:r>
            <a:r>
              <a:rPr lang="zh-TW" altLang="en-US" dirty="0"/>
              <a:t>線動量</a:t>
            </a:r>
          </a:p>
        </p:txBody>
      </p:sp>
      <p:sp>
        <p:nvSpPr>
          <p:cNvPr id="20" name="內容版面配置區 19">
            <a:extLst>
              <a:ext uri="{FF2B5EF4-FFF2-40B4-BE49-F238E27FC236}">
                <a16:creationId xmlns:a16="http://schemas.microsoft.com/office/drawing/2014/main" id="{FF370171-33CB-492B-B116-08DBF9BED5F1}"/>
              </a:ext>
            </a:extLst>
          </p:cNvPr>
          <p:cNvSpPr>
            <a:spLocks noGrp="1"/>
          </p:cNvSpPr>
          <p:nvPr>
            <p:ph idx="1"/>
          </p:nvPr>
        </p:nvSpPr>
        <p:spPr/>
        <p:txBody>
          <a:bodyPr/>
          <a:lstStyle/>
          <a:p>
            <a:r>
              <a:rPr lang="zh-TW" altLang="en-US" dirty="0">
                <a:cs typeface="Times New Roman" pitchFamily="18" charset="0"/>
              </a:rPr>
              <a:t>質量 </a:t>
            </a:r>
            <a:r>
              <a:rPr lang="en-US" altLang="zh-TW" i="1" dirty="0">
                <a:cs typeface="Times New Roman" pitchFamily="18" charset="0"/>
              </a:rPr>
              <a:t>m </a:t>
            </a:r>
            <a:r>
              <a:rPr lang="zh-TW" altLang="en-US" dirty="0">
                <a:cs typeface="Times New Roman" pitchFamily="18" charset="0"/>
              </a:rPr>
              <a:t>乘上其速度 </a:t>
            </a:r>
            <a:r>
              <a:rPr lang="en-US" altLang="zh-TW" b="1" dirty="0">
                <a:cs typeface="Times New Roman" pitchFamily="18" charset="0"/>
              </a:rPr>
              <a:t>v</a:t>
            </a:r>
            <a:r>
              <a:rPr lang="en-US" altLang="zh-TW" dirty="0">
                <a:cs typeface="Times New Roman" pitchFamily="18" charset="0"/>
              </a:rPr>
              <a:t> </a:t>
            </a:r>
            <a:r>
              <a:rPr lang="zh-TW" altLang="en-US" dirty="0">
                <a:cs typeface="Times New Roman" pitchFamily="18" charset="0"/>
              </a:rPr>
              <a:t>這個乘積，就叫做該質點的</a:t>
            </a:r>
            <a:r>
              <a:rPr lang="zh-TW" altLang="en-US" b="1" dirty="0">
                <a:solidFill>
                  <a:srgbClr val="C00000"/>
                </a:solidFill>
                <a:cs typeface="Times New Roman" pitchFamily="18" charset="0"/>
              </a:rPr>
              <a:t>線動量</a:t>
            </a:r>
            <a:r>
              <a:rPr lang="en-US" altLang="zh-TW" dirty="0">
                <a:solidFill>
                  <a:srgbClr val="0070C0"/>
                </a:solidFill>
                <a:cs typeface="Times New Roman" pitchFamily="18" charset="0"/>
              </a:rPr>
              <a:t>(linear  momentum)</a:t>
            </a:r>
          </a:p>
          <a:p>
            <a:endParaRPr lang="en-US" altLang="zh-TW" dirty="0">
              <a:cs typeface="Times New Roman" pitchFamily="18" charset="0"/>
            </a:endParaRPr>
          </a:p>
          <a:p>
            <a:pPr marL="0" indent="0">
              <a:buNone/>
            </a:pPr>
            <a:endParaRPr lang="en-US" altLang="zh-TW" dirty="0">
              <a:cs typeface="Times New Roman" pitchFamily="18" charset="0"/>
            </a:endParaRPr>
          </a:p>
          <a:p>
            <a:r>
              <a:rPr lang="zh-TW" altLang="en-US" sz="3000" dirty="0">
                <a:cs typeface="Times New Roman" pitchFamily="18" charset="0"/>
              </a:rPr>
              <a:t>若令 </a:t>
            </a:r>
            <a:r>
              <a:rPr lang="en-US" altLang="zh-TW" sz="3000" b="1" dirty="0" err="1">
                <a:cs typeface="Times New Roman" pitchFamily="18" charset="0"/>
              </a:rPr>
              <a:t>p</a:t>
            </a:r>
            <a:r>
              <a:rPr lang="en-US" altLang="zh-TW" sz="3000" baseline="-25000" dirty="0" err="1">
                <a:cs typeface="Times New Roman" pitchFamily="18" charset="0"/>
              </a:rPr>
              <a:t>1</a:t>
            </a:r>
            <a:r>
              <a:rPr lang="en-US" altLang="zh-TW" sz="3000" dirty="0">
                <a:cs typeface="Times New Roman" pitchFamily="18" charset="0"/>
              </a:rPr>
              <a:t> </a:t>
            </a:r>
            <a:r>
              <a:rPr lang="zh-TW" altLang="en-US" sz="3000" dirty="0">
                <a:cs typeface="Times New Roman" pitchFamily="18" charset="0"/>
              </a:rPr>
              <a:t>和 </a:t>
            </a:r>
            <a:r>
              <a:rPr lang="en-US" altLang="zh-TW" sz="3000" b="1" dirty="0" err="1">
                <a:cs typeface="Times New Roman" pitchFamily="18" charset="0"/>
              </a:rPr>
              <a:t>p</a:t>
            </a:r>
            <a:r>
              <a:rPr lang="en-US" altLang="zh-TW" sz="3000" baseline="-25000" dirty="0" err="1">
                <a:cs typeface="Times New Roman" pitchFamily="18" charset="0"/>
              </a:rPr>
              <a:t>2</a:t>
            </a:r>
            <a:r>
              <a:rPr lang="en-US" altLang="zh-TW" sz="3000" dirty="0">
                <a:cs typeface="Times New Roman" pitchFamily="18" charset="0"/>
              </a:rPr>
              <a:t> </a:t>
            </a:r>
            <a:r>
              <a:rPr lang="zh-TW" altLang="en-US" sz="3000" dirty="0">
                <a:cs typeface="Times New Roman" pitchFamily="18" charset="0"/>
              </a:rPr>
              <a:t>分別為這兩個物體的動量，則</a:t>
            </a:r>
            <a:endParaRPr lang="en-US" altLang="zh-TW" sz="3000" dirty="0">
              <a:cs typeface="Times New Roman" pitchFamily="18" charset="0"/>
            </a:endParaRPr>
          </a:p>
          <a:p>
            <a:endParaRPr lang="zh-TW" altLang="en-US" dirty="0"/>
          </a:p>
          <a:p>
            <a:endParaRPr lang="zh-TW" altLang="en-US" dirty="0"/>
          </a:p>
        </p:txBody>
      </p:sp>
      <p:sp>
        <p:nvSpPr>
          <p:cNvPr id="2" name="頁尾版面配置區 1">
            <a:extLst>
              <a:ext uri="{FF2B5EF4-FFF2-40B4-BE49-F238E27FC236}">
                <a16:creationId xmlns:a16="http://schemas.microsoft.com/office/drawing/2014/main" id="{FD01002E-3DB6-4B33-B3BD-5E225EFE9102}"/>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3" name="投影片編號版面配置區 2">
            <a:extLst>
              <a:ext uri="{FF2B5EF4-FFF2-40B4-BE49-F238E27FC236}">
                <a16:creationId xmlns:a16="http://schemas.microsoft.com/office/drawing/2014/main" id="{B67E741E-CF8E-452F-B92D-D9A7FECE4A87}"/>
              </a:ext>
            </a:extLst>
          </p:cNvPr>
          <p:cNvSpPr>
            <a:spLocks noGrp="1"/>
          </p:cNvSpPr>
          <p:nvPr>
            <p:ph type="sldNum" sz="quarter" idx="12"/>
          </p:nvPr>
        </p:nvSpPr>
        <p:spPr/>
        <p:txBody>
          <a:bodyPr/>
          <a:lstStyle/>
          <a:p>
            <a:fld id="{FFF700D2-071F-440E-A3FF-180D34BA4EC8}" type="slidenum">
              <a:rPr lang="en-GB" smtClean="0"/>
              <a:pPr/>
              <a:t>6</a:t>
            </a:fld>
            <a:endParaRPr lang="en-GB"/>
          </a:p>
        </p:txBody>
      </p:sp>
      <p:pic>
        <p:nvPicPr>
          <p:cNvPr id="21" name="圖片 20">
            <a:extLst>
              <a:ext uri="{FF2B5EF4-FFF2-40B4-BE49-F238E27FC236}">
                <a16:creationId xmlns:a16="http://schemas.microsoft.com/office/drawing/2014/main" id="{722840F0-F7D3-4882-B171-E84836E128DA}"/>
              </a:ext>
            </a:extLst>
          </p:cNvPr>
          <p:cNvPicPr>
            <a:picLocks noChangeAspect="1"/>
          </p:cNvPicPr>
          <p:nvPr/>
        </p:nvPicPr>
        <p:blipFill>
          <a:blip r:embed="rId2"/>
          <a:stretch>
            <a:fillRect/>
          </a:stretch>
        </p:blipFill>
        <p:spPr>
          <a:xfrm>
            <a:off x="3059832" y="2678914"/>
            <a:ext cx="5280660" cy="420053"/>
          </a:xfrm>
          <a:prstGeom prst="rect">
            <a:avLst/>
          </a:prstGeom>
        </p:spPr>
      </p:pic>
      <p:pic>
        <p:nvPicPr>
          <p:cNvPr id="22" name="圖片 21">
            <a:extLst>
              <a:ext uri="{FF2B5EF4-FFF2-40B4-BE49-F238E27FC236}">
                <a16:creationId xmlns:a16="http://schemas.microsoft.com/office/drawing/2014/main" id="{1250D0B7-0901-4BEE-AA26-8061AEC87862}"/>
              </a:ext>
            </a:extLst>
          </p:cNvPr>
          <p:cNvPicPr>
            <a:picLocks noChangeAspect="1"/>
          </p:cNvPicPr>
          <p:nvPr/>
        </p:nvPicPr>
        <p:blipFill>
          <a:blip r:embed="rId3"/>
          <a:stretch>
            <a:fillRect/>
          </a:stretch>
        </p:blipFill>
        <p:spPr>
          <a:xfrm>
            <a:off x="1349680" y="4575529"/>
            <a:ext cx="6980873" cy="406718"/>
          </a:xfrm>
          <a:prstGeom prst="rect">
            <a:avLst/>
          </a:prstGeom>
        </p:spPr>
      </p:pic>
    </p:spTree>
    <p:extLst>
      <p:ext uri="{BB962C8B-B14F-4D97-AF65-F5344CB8AC3E}">
        <p14:creationId xmlns:p14="http://schemas.microsoft.com/office/powerpoint/2010/main" val="20738092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內容版面配置區 7">
            <a:extLst>
              <a:ext uri="{FF2B5EF4-FFF2-40B4-BE49-F238E27FC236}">
                <a16:creationId xmlns:a16="http://schemas.microsoft.com/office/drawing/2014/main" id="{D97ED9F2-2612-4528-83AB-AA2BCE1C0C79}"/>
              </a:ext>
            </a:extLst>
          </p:cNvPr>
          <p:cNvSpPr>
            <a:spLocks noGrp="1"/>
          </p:cNvSpPr>
          <p:nvPr>
            <p:ph idx="1"/>
          </p:nvPr>
        </p:nvSpPr>
        <p:spPr/>
        <p:txBody>
          <a:bodyPr/>
          <a:lstStyle/>
          <a:p>
            <a:r>
              <a:rPr lang="zh-TW" altLang="en-US" dirty="0">
                <a:cs typeface="Times New Roman" pitchFamily="18" charset="0"/>
              </a:rPr>
              <a:t>將牛頓第二定律敘述為：</a:t>
            </a:r>
            <a:endParaRPr lang="en-US" altLang="zh-TW" dirty="0">
              <a:cs typeface="Times New Roman" pitchFamily="18" charset="0"/>
            </a:endParaRPr>
          </a:p>
          <a:p>
            <a:endParaRPr lang="en-US" altLang="zh-TW" dirty="0">
              <a:cs typeface="Times New Roman" pitchFamily="18" charset="0"/>
            </a:endParaRPr>
          </a:p>
          <a:p>
            <a:endParaRPr lang="en-US" altLang="zh-TW" dirty="0">
              <a:cs typeface="Times New Roman" pitchFamily="18" charset="0"/>
            </a:endParaRPr>
          </a:p>
          <a:p>
            <a:pPr marL="0" indent="0">
              <a:buNone/>
            </a:pPr>
            <a:r>
              <a:rPr lang="zh-TW" altLang="en-US" dirty="0">
                <a:cs typeface="Times New Roman" pitchFamily="18" charset="0"/>
              </a:rPr>
              <a:t>   </a:t>
            </a:r>
            <a:r>
              <a:rPr lang="zh-TW" altLang="en-US" b="1" dirty="0">
                <a:solidFill>
                  <a:srgbClr val="0070C0"/>
                </a:solidFill>
                <a:cs typeface="Times New Roman" pitchFamily="18" charset="0"/>
              </a:rPr>
              <a:t>作用在質點上的淨力等於線動量對時間的變化率。</a:t>
            </a:r>
            <a:endParaRPr lang="en-US" altLang="zh-TW" sz="800" b="1" dirty="0">
              <a:solidFill>
                <a:srgbClr val="0070C0"/>
              </a:solidFill>
              <a:cs typeface="Times New Roman" pitchFamily="18" charset="0"/>
            </a:endParaRPr>
          </a:p>
          <a:p>
            <a:pPr>
              <a:lnSpc>
                <a:spcPct val="150000"/>
              </a:lnSpc>
            </a:pPr>
            <a:r>
              <a:rPr lang="zh-TW" altLang="en-US" dirty="0">
                <a:cs typeface="Times New Roman" pitchFamily="18" charset="0"/>
              </a:rPr>
              <a:t>若物體質量不變，則</a:t>
            </a:r>
            <a:r>
              <a:rPr lang="zh-TW" altLang="en-US" b="1" dirty="0">
                <a:cs typeface="Times New Roman" pitchFamily="18" charset="0"/>
              </a:rPr>
              <a:t> </a:t>
            </a:r>
            <a:r>
              <a:rPr lang="en-US" altLang="zh-TW" b="1" dirty="0">
                <a:cs typeface="Times New Roman" pitchFamily="18" charset="0"/>
              </a:rPr>
              <a:t>F </a:t>
            </a:r>
            <a:r>
              <a:rPr lang="en-US" altLang="zh-TW" dirty="0">
                <a:cs typeface="Times New Roman" pitchFamily="18" charset="0"/>
              </a:rPr>
              <a:t>= </a:t>
            </a:r>
            <a:r>
              <a:rPr lang="en-US" altLang="zh-TW" i="1" dirty="0">
                <a:cs typeface="Times New Roman" pitchFamily="18" charset="0"/>
              </a:rPr>
              <a:t>d</a:t>
            </a:r>
            <a:r>
              <a:rPr lang="en-US" altLang="zh-TW" dirty="0">
                <a:cs typeface="Times New Roman" pitchFamily="18" charset="0"/>
              </a:rPr>
              <a:t>(</a:t>
            </a:r>
            <a:r>
              <a:rPr lang="en-US" altLang="zh-TW" i="1" dirty="0">
                <a:cs typeface="Times New Roman" pitchFamily="18" charset="0"/>
              </a:rPr>
              <a:t>m</a:t>
            </a:r>
            <a:r>
              <a:rPr lang="en-US" altLang="zh-TW" b="1" dirty="0">
                <a:cs typeface="Times New Roman" pitchFamily="18" charset="0"/>
              </a:rPr>
              <a:t>v</a:t>
            </a:r>
            <a:r>
              <a:rPr lang="en-US" altLang="zh-TW" dirty="0">
                <a:cs typeface="Times New Roman" pitchFamily="18" charset="0"/>
              </a:rPr>
              <a:t>)/</a:t>
            </a:r>
            <a:r>
              <a:rPr lang="en-US" altLang="zh-TW" i="1" dirty="0">
                <a:cs typeface="Times New Roman" pitchFamily="18" charset="0"/>
              </a:rPr>
              <a:t>dt</a:t>
            </a:r>
            <a:r>
              <a:rPr lang="en-US" altLang="zh-TW" dirty="0">
                <a:cs typeface="Times New Roman" pitchFamily="18" charset="0"/>
              </a:rPr>
              <a:t> = </a:t>
            </a:r>
            <a:r>
              <a:rPr lang="en-US" altLang="zh-TW" i="1" dirty="0">
                <a:cs typeface="Times New Roman" pitchFamily="18" charset="0"/>
              </a:rPr>
              <a:t>mdv</a:t>
            </a:r>
            <a:r>
              <a:rPr lang="en-US" altLang="zh-TW" dirty="0">
                <a:cs typeface="Times New Roman" pitchFamily="18" charset="0"/>
              </a:rPr>
              <a:t>/</a:t>
            </a:r>
            <a:r>
              <a:rPr lang="en-US" altLang="zh-TW" i="1" dirty="0">
                <a:cs typeface="Times New Roman" pitchFamily="18" charset="0"/>
              </a:rPr>
              <a:t>dt</a:t>
            </a:r>
            <a:r>
              <a:rPr lang="en-US" altLang="zh-TW" dirty="0">
                <a:cs typeface="Times New Roman" pitchFamily="18" charset="0"/>
              </a:rPr>
              <a:t> = </a:t>
            </a:r>
            <a:r>
              <a:rPr lang="en-US" altLang="zh-TW" i="1" dirty="0">
                <a:cs typeface="Times New Roman" pitchFamily="18" charset="0"/>
              </a:rPr>
              <a:t>m</a:t>
            </a:r>
            <a:r>
              <a:rPr lang="en-US" altLang="zh-TW" b="1" dirty="0">
                <a:cs typeface="Times New Roman" pitchFamily="18" charset="0"/>
              </a:rPr>
              <a:t>a</a:t>
            </a:r>
            <a:r>
              <a:rPr lang="zh-TW" altLang="en-US" dirty="0">
                <a:cs typeface="Times New Roman" pitchFamily="18" charset="0"/>
              </a:rPr>
              <a:t>。故 </a:t>
            </a:r>
            <a:r>
              <a:rPr lang="en-US" altLang="zh-TW" dirty="0">
                <a:cs typeface="Times New Roman" pitchFamily="18" charset="0"/>
              </a:rPr>
              <a:t>9.3 </a:t>
            </a:r>
            <a:r>
              <a:rPr lang="zh-TW" altLang="en-US" dirty="0">
                <a:cs typeface="Times New Roman" pitchFamily="18" charset="0"/>
              </a:rPr>
              <a:t>式與 </a:t>
            </a:r>
            <a:r>
              <a:rPr lang="en-US" altLang="zh-TW" dirty="0">
                <a:cs typeface="Times New Roman" pitchFamily="18" charset="0"/>
              </a:rPr>
              <a:t>5.2 </a:t>
            </a:r>
            <a:r>
              <a:rPr lang="zh-TW" altLang="en-US" dirty="0">
                <a:cs typeface="Times New Roman" pitchFamily="18" charset="0"/>
              </a:rPr>
              <a:t>式一致。</a:t>
            </a:r>
            <a:endParaRPr lang="zh-TW" altLang="en-US" dirty="0"/>
          </a:p>
        </p:txBody>
      </p:sp>
      <p:sp>
        <p:nvSpPr>
          <p:cNvPr id="5" name="標題 2"/>
          <p:cNvSpPr>
            <a:spLocks noGrp="1"/>
          </p:cNvSpPr>
          <p:nvPr>
            <p:ph type="title"/>
          </p:nvPr>
        </p:nvSpPr>
        <p:spPr/>
        <p:txBody>
          <a:bodyPr/>
          <a:lstStyle/>
          <a:p>
            <a:pPr>
              <a:defRPr/>
            </a:pPr>
            <a:r>
              <a:rPr lang="en-US" altLang="zh-TW" dirty="0"/>
              <a:t>9.1 </a:t>
            </a:r>
            <a:r>
              <a:rPr lang="zh-TW" altLang="en-US" dirty="0"/>
              <a:t>線動量</a:t>
            </a:r>
          </a:p>
        </p:txBody>
      </p:sp>
      <p:sp>
        <p:nvSpPr>
          <p:cNvPr id="2" name="頁尾版面配置區 1">
            <a:extLst>
              <a:ext uri="{FF2B5EF4-FFF2-40B4-BE49-F238E27FC236}">
                <a16:creationId xmlns:a16="http://schemas.microsoft.com/office/drawing/2014/main" id="{27F1CF91-1F81-460E-A1C8-94192495CC84}"/>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3" name="投影片編號版面配置區 2">
            <a:extLst>
              <a:ext uri="{FF2B5EF4-FFF2-40B4-BE49-F238E27FC236}">
                <a16:creationId xmlns:a16="http://schemas.microsoft.com/office/drawing/2014/main" id="{BDE095BE-65C5-4552-9166-E8BD2F2737DC}"/>
              </a:ext>
            </a:extLst>
          </p:cNvPr>
          <p:cNvSpPr>
            <a:spLocks noGrp="1"/>
          </p:cNvSpPr>
          <p:nvPr>
            <p:ph type="sldNum" sz="quarter" idx="12"/>
          </p:nvPr>
        </p:nvSpPr>
        <p:spPr/>
        <p:txBody>
          <a:bodyPr/>
          <a:lstStyle/>
          <a:p>
            <a:fld id="{FFF700D2-071F-440E-A3FF-180D34BA4EC8}" type="slidenum">
              <a:rPr lang="en-GB" smtClean="0"/>
              <a:t>7</a:t>
            </a:fld>
            <a:endParaRPr lang="en-GB"/>
          </a:p>
        </p:txBody>
      </p:sp>
      <p:pic>
        <p:nvPicPr>
          <p:cNvPr id="9" name="圖片 8">
            <a:extLst>
              <a:ext uri="{FF2B5EF4-FFF2-40B4-BE49-F238E27FC236}">
                <a16:creationId xmlns:a16="http://schemas.microsoft.com/office/drawing/2014/main" id="{7143C6BE-9FAC-43A3-95D7-3F3D4B3399AD}"/>
              </a:ext>
            </a:extLst>
          </p:cNvPr>
          <p:cNvPicPr>
            <a:picLocks noChangeAspect="1"/>
          </p:cNvPicPr>
          <p:nvPr/>
        </p:nvPicPr>
        <p:blipFill>
          <a:blip r:embed="rId2"/>
          <a:stretch>
            <a:fillRect/>
          </a:stretch>
        </p:blipFill>
        <p:spPr>
          <a:xfrm>
            <a:off x="1712595" y="2060848"/>
            <a:ext cx="6974205" cy="746760"/>
          </a:xfrm>
          <a:prstGeom prst="rect">
            <a:avLst/>
          </a:prstGeom>
        </p:spPr>
      </p:pic>
    </p:spTree>
    <p:extLst>
      <p:ext uri="{BB962C8B-B14F-4D97-AF65-F5344CB8AC3E}">
        <p14:creationId xmlns:p14="http://schemas.microsoft.com/office/powerpoint/2010/main" val="230833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9.1 </a:t>
            </a:r>
            <a:r>
              <a:rPr lang="zh-TW" altLang="en-US" dirty="0"/>
              <a:t>線動量</a:t>
            </a:r>
          </a:p>
        </p:txBody>
      </p:sp>
      <p:sp>
        <p:nvSpPr>
          <p:cNvPr id="2" name="頁尾版面配置區 1">
            <a:extLst>
              <a:ext uri="{FF2B5EF4-FFF2-40B4-BE49-F238E27FC236}">
                <a16:creationId xmlns:a16="http://schemas.microsoft.com/office/drawing/2014/main" id="{FE9A42D8-5A90-4387-BE4F-54FD88714196}"/>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4" name="投影片編號版面配置區 3">
            <a:extLst>
              <a:ext uri="{FF2B5EF4-FFF2-40B4-BE49-F238E27FC236}">
                <a16:creationId xmlns:a16="http://schemas.microsoft.com/office/drawing/2014/main" id="{04CCD665-3E97-4D63-8E64-587563E0880D}"/>
              </a:ext>
            </a:extLst>
          </p:cNvPr>
          <p:cNvSpPr>
            <a:spLocks noGrp="1"/>
          </p:cNvSpPr>
          <p:nvPr>
            <p:ph type="sldNum" sz="quarter" idx="12"/>
          </p:nvPr>
        </p:nvSpPr>
        <p:spPr/>
        <p:txBody>
          <a:bodyPr/>
          <a:lstStyle/>
          <a:p>
            <a:fld id="{FFF700D2-071F-440E-A3FF-180D34BA4EC8}" type="slidenum">
              <a:rPr lang="en-GB" smtClean="0"/>
              <a:pPr/>
              <a:t>8</a:t>
            </a:fld>
            <a:endParaRPr lang="en-GB"/>
          </a:p>
        </p:txBody>
      </p:sp>
      <p:sp>
        <p:nvSpPr>
          <p:cNvPr id="12" name="內容版面配置區 11">
            <a:extLst>
              <a:ext uri="{FF2B5EF4-FFF2-40B4-BE49-F238E27FC236}">
                <a16:creationId xmlns:a16="http://schemas.microsoft.com/office/drawing/2014/main" id="{2FA975D6-90F0-430D-941A-9CC59A8D92C9}"/>
              </a:ext>
            </a:extLst>
          </p:cNvPr>
          <p:cNvSpPr>
            <a:spLocks noGrp="1"/>
          </p:cNvSpPr>
          <p:nvPr>
            <p:ph idx="1"/>
          </p:nvPr>
        </p:nvSpPr>
        <p:spPr/>
        <p:txBody>
          <a:bodyPr/>
          <a:lstStyle/>
          <a:p>
            <a:pPr>
              <a:lnSpc>
                <a:spcPct val="170000"/>
              </a:lnSpc>
            </a:pPr>
            <a:r>
              <a:rPr lang="en-US" altLang="zh-TW" dirty="0">
                <a:cs typeface="Times New Roman" pitchFamily="18" charset="0"/>
              </a:rPr>
              <a:t>9.2 </a:t>
            </a:r>
            <a:r>
              <a:rPr lang="zh-TW" altLang="en-US" dirty="0">
                <a:cs typeface="Times New Roman" pitchFamily="18" charset="0"/>
              </a:rPr>
              <a:t>式中，動量變化由作用在每一物體上的力所引起。 </a:t>
            </a:r>
            <a:endParaRPr lang="en-US" altLang="zh-TW" dirty="0">
              <a:cs typeface="Times New Roman" pitchFamily="18" charset="0"/>
            </a:endParaRPr>
          </a:p>
          <a:p>
            <a:pPr>
              <a:lnSpc>
                <a:spcPct val="170000"/>
              </a:lnSpc>
            </a:pPr>
            <a:r>
              <a:rPr lang="zh-TW" altLang="en-US" dirty="0">
                <a:cs typeface="Times New Roman" pitchFamily="18" charset="0"/>
              </a:rPr>
              <a:t>以 </a:t>
            </a:r>
            <a:r>
              <a:rPr lang="en-US" altLang="zh-TW" b="1" dirty="0" err="1">
                <a:cs typeface="Times New Roman" pitchFamily="18" charset="0"/>
              </a:rPr>
              <a:t>F</a:t>
            </a:r>
            <a:r>
              <a:rPr lang="en-US" altLang="zh-TW" baseline="-25000" dirty="0" err="1">
                <a:cs typeface="Times New Roman" pitchFamily="18" charset="0"/>
              </a:rPr>
              <a:t>12</a:t>
            </a:r>
            <a:r>
              <a:rPr lang="en-US" altLang="zh-TW" dirty="0">
                <a:cs typeface="Times New Roman" pitchFamily="18" charset="0"/>
              </a:rPr>
              <a:t> </a:t>
            </a:r>
            <a:r>
              <a:rPr lang="zh-TW" altLang="en-US" dirty="0">
                <a:cs typeface="Times New Roman" pitchFamily="18" charset="0"/>
              </a:rPr>
              <a:t>代表物體二作用在物體一上的力，並運用第二定律 </a:t>
            </a:r>
            <a:r>
              <a:rPr lang="en-US" altLang="zh-TW" dirty="0" err="1">
                <a:cs typeface="Times New Roman" pitchFamily="18" charset="0"/>
              </a:rPr>
              <a:t>Δ</a:t>
            </a:r>
            <a:r>
              <a:rPr lang="en-US" altLang="zh-TW" b="1" dirty="0" err="1">
                <a:cs typeface="Times New Roman" pitchFamily="18" charset="0"/>
              </a:rPr>
              <a:t>p</a:t>
            </a:r>
            <a:r>
              <a:rPr lang="en-US" altLang="zh-TW" dirty="0">
                <a:cs typeface="Times New Roman" pitchFamily="18" charset="0"/>
              </a:rPr>
              <a:t> = </a:t>
            </a:r>
            <a:r>
              <a:rPr lang="en-US" altLang="zh-TW" b="1" dirty="0" err="1">
                <a:cs typeface="Times New Roman" pitchFamily="18" charset="0"/>
              </a:rPr>
              <a:t>F</a:t>
            </a:r>
            <a:r>
              <a:rPr lang="en-US" altLang="zh-TW" dirty="0" err="1">
                <a:cs typeface="Times New Roman" pitchFamily="18" charset="0"/>
              </a:rPr>
              <a:t>Δ</a:t>
            </a:r>
            <a:r>
              <a:rPr lang="en-US" altLang="zh-TW" i="1" dirty="0" err="1">
                <a:cs typeface="Times New Roman" pitchFamily="18" charset="0"/>
              </a:rPr>
              <a:t>t</a:t>
            </a:r>
            <a:r>
              <a:rPr lang="zh-TW" altLang="en-US" dirty="0">
                <a:cs typeface="Times New Roman" pitchFamily="18" charset="0"/>
              </a:rPr>
              <a:t>，即可看出：</a:t>
            </a:r>
            <a:endParaRPr lang="en-US" altLang="zh-TW" dirty="0">
              <a:cs typeface="Times New Roman" pitchFamily="18" charset="0"/>
            </a:endParaRPr>
          </a:p>
          <a:p>
            <a:endParaRPr lang="zh-TW" altLang="en-US" dirty="0"/>
          </a:p>
        </p:txBody>
      </p:sp>
      <p:pic>
        <p:nvPicPr>
          <p:cNvPr id="13" name="圖片 12">
            <a:extLst>
              <a:ext uri="{FF2B5EF4-FFF2-40B4-BE49-F238E27FC236}">
                <a16:creationId xmlns:a16="http://schemas.microsoft.com/office/drawing/2014/main" id="{FED2068D-54E9-47F4-89A7-CC0CF3B8EC26}"/>
              </a:ext>
            </a:extLst>
          </p:cNvPr>
          <p:cNvPicPr>
            <a:picLocks noChangeAspect="1"/>
          </p:cNvPicPr>
          <p:nvPr/>
        </p:nvPicPr>
        <p:blipFill>
          <a:blip r:embed="rId2"/>
          <a:stretch>
            <a:fillRect/>
          </a:stretch>
        </p:blipFill>
        <p:spPr>
          <a:xfrm>
            <a:off x="2652739" y="4725144"/>
            <a:ext cx="3907155" cy="513397"/>
          </a:xfrm>
          <a:prstGeom prst="rect">
            <a:avLst/>
          </a:prstGeom>
          <a:ln>
            <a:solidFill>
              <a:srgbClr val="C00000"/>
            </a:solidFill>
          </a:ln>
        </p:spPr>
      </p:pic>
    </p:spTree>
    <p:extLst>
      <p:ext uri="{BB962C8B-B14F-4D97-AF65-F5344CB8AC3E}">
        <p14:creationId xmlns:p14="http://schemas.microsoft.com/office/powerpoint/2010/main" val="11171650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9.1 </a:t>
            </a:r>
            <a:r>
              <a:rPr lang="zh-TW" altLang="en-US" dirty="0"/>
              <a:t>線動量</a:t>
            </a:r>
          </a:p>
        </p:txBody>
      </p:sp>
      <p:sp>
        <p:nvSpPr>
          <p:cNvPr id="14338" name="內容版面配置區 1"/>
          <p:cNvSpPr>
            <a:spLocks noGrp="1"/>
          </p:cNvSpPr>
          <p:nvPr>
            <p:ph idx="1"/>
          </p:nvPr>
        </p:nvSpPr>
        <p:spPr/>
        <p:txBody>
          <a:bodyPr/>
          <a:lstStyle/>
          <a:p>
            <a:pPr>
              <a:lnSpc>
                <a:spcPct val="150000"/>
              </a:lnSpc>
            </a:pPr>
            <a:r>
              <a:rPr lang="zh-TW" altLang="en-US" dirty="0">
                <a:cs typeface="Times New Roman" pitchFamily="18" charset="0"/>
              </a:rPr>
              <a:t>由 </a:t>
            </a:r>
            <a:r>
              <a:rPr lang="en-US" altLang="zh-TW" dirty="0">
                <a:cs typeface="Times New Roman" pitchFamily="18" charset="0"/>
              </a:rPr>
              <a:t>9.2 </a:t>
            </a:r>
            <a:r>
              <a:rPr lang="zh-TW" altLang="en-US" dirty="0">
                <a:cs typeface="Times New Roman" pitchFamily="18" charset="0"/>
              </a:rPr>
              <a:t>式，我們可說：</a:t>
            </a:r>
            <a:endParaRPr lang="en-US" altLang="zh-TW" dirty="0">
              <a:cs typeface="Times New Roman" pitchFamily="18" charset="0"/>
            </a:endParaRPr>
          </a:p>
          <a:p>
            <a:pPr marL="0" indent="0">
              <a:lnSpc>
                <a:spcPct val="150000"/>
              </a:lnSpc>
              <a:buNone/>
            </a:pPr>
            <a:r>
              <a:rPr lang="zh-TW" altLang="en-US" dirty="0">
                <a:cs typeface="Times New Roman" pitchFamily="18" charset="0"/>
              </a:rPr>
              <a:t>            對任何 </a:t>
            </a:r>
            <a:r>
              <a:rPr lang="en-US" altLang="zh-TW" dirty="0" err="1">
                <a:cs typeface="Times New Roman" pitchFamily="18" charset="0"/>
              </a:rPr>
              <a:t>Δ</a:t>
            </a:r>
            <a:r>
              <a:rPr lang="en-US" altLang="zh-TW" i="1" dirty="0" err="1">
                <a:cs typeface="Times New Roman" pitchFamily="18" charset="0"/>
              </a:rPr>
              <a:t>t</a:t>
            </a:r>
            <a:r>
              <a:rPr lang="en-US" altLang="zh-TW" dirty="0">
                <a:cs typeface="Times New Roman" pitchFamily="18" charset="0"/>
              </a:rPr>
              <a:t> </a:t>
            </a:r>
            <a:r>
              <a:rPr lang="zh-TW" altLang="en-US" dirty="0">
                <a:cs typeface="Times New Roman" pitchFamily="18" charset="0"/>
              </a:rPr>
              <a:t>而言，</a:t>
            </a:r>
            <a:r>
              <a:rPr lang="en-US" altLang="zh-TW" dirty="0">
                <a:cs typeface="Times New Roman" pitchFamily="18" charset="0"/>
              </a:rPr>
              <a:t>Δ(</a:t>
            </a:r>
            <a:r>
              <a:rPr lang="en-US" altLang="zh-TW" b="1" dirty="0" err="1">
                <a:cs typeface="Times New Roman" pitchFamily="18" charset="0"/>
              </a:rPr>
              <a:t>p</a:t>
            </a:r>
            <a:r>
              <a:rPr lang="en-US" altLang="zh-TW" baseline="-25000" dirty="0" err="1">
                <a:cs typeface="Times New Roman" pitchFamily="18" charset="0"/>
              </a:rPr>
              <a:t>1</a:t>
            </a:r>
            <a:r>
              <a:rPr lang="en-US" altLang="zh-TW" dirty="0">
                <a:cs typeface="Times New Roman" pitchFamily="18" charset="0"/>
              </a:rPr>
              <a:t> + </a:t>
            </a:r>
            <a:r>
              <a:rPr lang="en-US" altLang="zh-TW" b="1" dirty="0" err="1">
                <a:cs typeface="Times New Roman" pitchFamily="18" charset="0"/>
              </a:rPr>
              <a:t>p</a:t>
            </a:r>
            <a:r>
              <a:rPr lang="en-US" altLang="zh-TW" baseline="-25000" dirty="0" err="1">
                <a:cs typeface="Times New Roman" pitchFamily="18" charset="0"/>
              </a:rPr>
              <a:t>2</a:t>
            </a:r>
            <a:r>
              <a:rPr lang="en-US" altLang="zh-TW" dirty="0">
                <a:cs typeface="Times New Roman" pitchFamily="18" charset="0"/>
              </a:rPr>
              <a:t>) = 0</a:t>
            </a:r>
            <a:r>
              <a:rPr lang="zh-TW" altLang="en-US" dirty="0">
                <a:cs typeface="Times New Roman" pitchFamily="18" charset="0"/>
              </a:rPr>
              <a:t>。</a:t>
            </a:r>
            <a:endParaRPr lang="en-US" altLang="zh-TW" dirty="0">
              <a:cs typeface="Times New Roman" pitchFamily="18" charset="0"/>
            </a:endParaRPr>
          </a:p>
          <a:p>
            <a:pPr>
              <a:lnSpc>
                <a:spcPct val="150000"/>
              </a:lnSpc>
            </a:pPr>
            <a:r>
              <a:rPr lang="zh-TW" altLang="en-US" dirty="0">
                <a:cs typeface="Times New Roman" pitchFamily="18" charset="0"/>
              </a:rPr>
              <a:t>因此 </a:t>
            </a:r>
            <a:r>
              <a:rPr lang="en-US" altLang="zh-TW" dirty="0">
                <a:cs typeface="Times New Roman" pitchFamily="18" charset="0"/>
              </a:rPr>
              <a:t>(</a:t>
            </a:r>
            <a:r>
              <a:rPr lang="en-US" altLang="zh-TW" b="1" dirty="0" err="1">
                <a:cs typeface="Times New Roman" pitchFamily="18" charset="0"/>
              </a:rPr>
              <a:t>F</a:t>
            </a:r>
            <a:r>
              <a:rPr lang="en-US" altLang="zh-TW" baseline="-25000" dirty="0" err="1">
                <a:cs typeface="Times New Roman" pitchFamily="18" charset="0"/>
              </a:rPr>
              <a:t>12</a:t>
            </a:r>
            <a:r>
              <a:rPr lang="en-US" altLang="zh-TW" dirty="0">
                <a:cs typeface="Times New Roman" pitchFamily="18" charset="0"/>
              </a:rPr>
              <a:t> + </a:t>
            </a:r>
            <a:r>
              <a:rPr lang="en-US" altLang="zh-TW" b="1" dirty="0" err="1">
                <a:cs typeface="Times New Roman" pitchFamily="18" charset="0"/>
              </a:rPr>
              <a:t>F</a:t>
            </a:r>
            <a:r>
              <a:rPr lang="en-US" altLang="zh-TW" baseline="-25000" dirty="0" err="1">
                <a:cs typeface="Times New Roman" pitchFamily="18" charset="0"/>
              </a:rPr>
              <a:t>21</a:t>
            </a:r>
            <a:r>
              <a:rPr lang="en-US" altLang="zh-TW" dirty="0">
                <a:cs typeface="Times New Roman" pitchFamily="18" charset="0"/>
              </a:rPr>
              <a:t>)</a:t>
            </a:r>
            <a:r>
              <a:rPr lang="en-US" altLang="zh-TW" dirty="0" err="1">
                <a:cs typeface="Times New Roman" pitchFamily="18" charset="0"/>
              </a:rPr>
              <a:t>Δ</a:t>
            </a:r>
            <a:r>
              <a:rPr lang="en-US" altLang="zh-TW" i="1" dirty="0" err="1">
                <a:cs typeface="Times New Roman" pitchFamily="18" charset="0"/>
              </a:rPr>
              <a:t>t</a:t>
            </a:r>
            <a:r>
              <a:rPr lang="zh-TW" altLang="en-US" i="1" dirty="0">
                <a:cs typeface="Times New Roman" pitchFamily="18" charset="0"/>
              </a:rPr>
              <a:t> </a:t>
            </a:r>
            <a:r>
              <a:rPr lang="en-US" altLang="zh-TW" dirty="0">
                <a:cs typeface="Times New Roman" pitchFamily="18" charset="0"/>
              </a:rPr>
              <a:t>= 0</a:t>
            </a:r>
            <a:r>
              <a:rPr lang="zh-TW" altLang="en-US" dirty="0">
                <a:cs typeface="Times New Roman" pitchFamily="18" charset="0"/>
              </a:rPr>
              <a:t>，或即 </a:t>
            </a:r>
            <a:r>
              <a:rPr lang="en-US" altLang="zh-TW" b="1" dirty="0" err="1">
                <a:cs typeface="Times New Roman" pitchFamily="18" charset="0"/>
              </a:rPr>
              <a:t>F</a:t>
            </a:r>
            <a:r>
              <a:rPr lang="en-US" altLang="zh-TW" baseline="-25000" dirty="0" err="1">
                <a:cs typeface="Times New Roman" pitchFamily="18" charset="0"/>
              </a:rPr>
              <a:t>12</a:t>
            </a:r>
            <a:r>
              <a:rPr lang="en-US" altLang="zh-TW" dirty="0">
                <a:cs typeface="Times New Roman" pitchFamily="18" charset="0"/>
              </a:rPr>
              <a:t> = −</a:t>
            </a:r>
            <a:r>
              <a:rPr lang="en-US" altLang="zh-TW" b="1" dirty="0" err="1">
                <a:cs typeface="Times New Roman" pitchFamily="18" charset="0"/>
              </a:rPr>
              <a:t>F</a:t>
            </a:r>
            <a:r>
              <a:rPr lang="en-US" altLang="zh-TW" baseline="-25000" dirty="0" err="1">
                <a:cs typeface="Times New Roman" pitchFamily="18" charset="0"/>
              </a:rPr>
              <a:t>21</a:t>
            </a:r>
            <a:r>
              <a:rPr lang="zh-TW" altLang="en-US" dirty="0">
                <a:cs typeface="Times New Roman" pitchFamily="18" charset="0"/>
              </a:rPr>
              <a:t>，</a:t>
            </a:r>
            <a:endParaRPr lang="en-US" altLang="zh-TW" dirty="0">
              <a:cs typeface="Times New Roman" pitchFamily="18" charset="0"/>
            </a:endParaRPr>
          </a:p>
          <a:p>
            <a:pPr marL="0" indent="0">
              <a:lnSpc>
                <a:spcPct val="150000"/>
              </a:lnSpc>
              <a:buNone/>
            </a:pPr>
            <a:r>
              <a:rPr lang="zh-TW" altLang="en-US" dirty="0">
                <a:cs typeface="Times New Roman" pitchFamily="18" charset="0"/>
              </a:rPr>
              <a:t>       </a:t>
            </a:r>
            <a:r>
              <a:rPr lang="en-US" altLang="zh-TW" dirty="0">
                <a:cs typeface="Times New Roman" pitchFamily="18" charset="0"/>
              </a:rPr>
              <a:t> </a:t>
            </a:r>
            <a:r>
              <a:rPr lang="zh-TW" altLang="en-US" dirty="0">
                <a:cs typeface="Times New Roman" pitchFamily="18" charset="0"/>
              </a:rPr>
              <a:t>此乃</a:t>
            </a:r>
            <a:r>
              <a:rPr lang="zh-TW" altLang="en-US" b="1" dirty="0">
                <a:solidFill>
                  <a:srgbClr val="C00000"/>
                </a:solidFill>
                <a:cs typeface="Times New Roman" pitchFamily="18" charset="0"/>
              </a:rPr>
              <a:t>牛頓第三定律</a:t>
            </a:r>
            <a:r>
              <a:rPr lang="zh-TW" altLang="en-US" dirty="0">
                <a:cs typeface="Times New Roman" pitchFamily="18" charset="0"/>
              </a:rPr>
              <a:t>！</a:t>
            </a:r>
            <a:r>
              <a:rPr lang="zh-TW" altLang="en-US" dirty="0"/>
              <a:t> </a:t>
            </a:r>
          </a:p>
        </p:txBody>
      </p:sp>
      <p:sp>
        <p:nvSpPr>
          <p:cNvPr id="2" name="頁尾版面配置區 1">
            <a:extLst>
              <a:ext uri="{FF2B5EF4-FFF2-40B4-BE49-F238E27FC236}">
                <a16:creationId xmlns:a16="http://schemas.microsoft.com/office/drawing/2014/main" id="{DF2844A4-C026-48AB-974B-8B1CA879E6EE}"/>
              </a:ext>
            </a:extLst>
          </p:cNvPr>
          <p:cNvSpPr>
            <a:spLocks noGrp="1"/>
          </p:cNvSpPr>
          <p:nvPr>
            <p:ph type="ftr" sz="quarter" idx="11"/>
          </p:nvPr>
        </p:nvSpPr>
        <p:spPr/>
        <p:txBody>
          <a:bodyPr/>
          <a:lstStyle/>
          <a:p>
            <a:r>
              <a:rPr lang="zh-TW" altLang="en-US"/>
              <a:t>第</a:t>
            </a:r>
            <a:r>
              <a:rPr lang="en-US" altLang="zh-TW"/>
              <a:t>9</a:t>
            </a:r>
            <a:r>
              <a:rPr lang="zh-TW" altLang="en-US"/>
              <a:t>章 線動量</a:t>
            </a:r>
            <a:endParaRPr lang="en-GB"/>
          </a:p>
        </p:txBody>
      </p:sp>
      <p:sp>
        <p:nvSpPr>
          <p:cNvPr id="6" name="投影片編號版面配置區 5">
            <a:extLst>
              <a:ext uri="{FF2B5EF4-FFF2-40B4-BE49-F238E27FC236}">
                <a16:creationId xmlns:a16="http://schemas.microsoft.com/office/drawing/2014/main" id="{87C57FD7-766B-490E-A30A-3EC394EE1502}"/>
              </a:ext>
            </a:extLst>
          </p:cNvPr>
          <p:cNvSpPr>
            <a:spLocks noGrp="1"/>
          </p:cNvSpPr>
          <p:nvPr>
            <p:ph type="sldNum" sz="quarter" idx="12"/>
          </p:nvPr>
        </p:nvSpPr>
        <p:spPr/>
        <p:txBody>
          <a:bodyPr/>
          <a:lstStyle/>
          <a:p>
            <a:fld id="{FFF700D2-071F-440E-A3FF-180D34BA4EC8}" type="slidenum">
              <a:rPr lang="en-GB" smtClean="0"/>
              <a:pPr/>
              <a:t>9</a:t>
            </a:fld>
            <a:endParaRPr lang="en-GB"/>
          </a:p>
        </p:txBody>
      </p:sp>
    </p:spTree>
    <p:extLst>
      <p:ext uri="{BB962C8B-B14F-4D97-AF65-F5344CB8AC3E}">
        <p14:creationId xmlns:p14="http://schemas.microsoft.com/office/powerpoint/2010/main" val="17286776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PHYS">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HYS.potx" id="{98E04493-CB15-4BD8-BACC-575DD2A1C759}" vid="{E35F2D3A-49ED-4280-A7AD-151964FEB1BB}"/>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PHYS</Template>
  <TotalTime>900</TotalTime>
  <Words>1997</Words>
  <Application>Microsoft Office PowerPoint</Application>
  <PresentationFormat>如螢幕大小 (4:3)</PresentationFormat>
  <Paragraphs>208</Paragraphs>
  <Slides>37</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37</vt:i4>
      </vt:variant>
    </vt:vector>
  </HeadingPairs>
  <TitlesOfParts>
    <vt:vector size="44" baseType="lpstr">
      <vt:lpstr>標楷體</vt:lpstr>
      <vt:lpstr>Arial</vt:lpstr>
      <vt:lpstr>Calibri</vt:lpstr>
      <vt:lpstr>Times New Roman</vt:lpstr>
      <vt:lpstr>Wingdings</vt:lpstr>
      <vt:lpstr>Wingdings 3</vt:lpstr>
      <vt:lpstr>PHYS</vt:lpstr>
      <vt:lpstr>PowerPoint 簡報</vt:lpstr>
      <vt:lpstr>普通物理學(第三版) 原著：Harris Benson</vt:lpstr>
      <vt:lpstr>第 9 章 線動量</vt:lpstr>
      <vt:lpstr>本章要點</vt:lpstr>
      <vt:lpstr>本章內容</vt:lpstr>
      <vt:lpstr>9.1 線動量</vt:lpstr>
      <vt:lpstr>9.1 線動量</vt:lpstr>
      <vt:lpstr>9.1 線動量</vt:lpstr>
      <vt:lpstr>9.1 線動量</vt:lpstr>
      <vt:lpstr>9.2 線動量守恆</vt:lpstr>
      <vt:lpstr>9.2 線動量守恆</vt:lpstr>
      <vt:lpstr>9.2 線動量守恆</vt:lpstr>
      <vt:lpstr>9.2 線動量守恆</vt:lpstr>
      <vt:lpstr>9.2 線動量守恆</vt:lpstr>
      <vt:lpstr>9.2 線動量守恆</vt:lpstr>
      <vt:lpstr>9.2 線動量守恆</vt:lpstr>
      <vt:lpstr>9.2 線動量守恆</vt:lpstr>
      <vt:lpstr>例題 9.1</vt:lpstr>
      <vt:lpstr>例題 9.1</vt:lpstr>
      <vt:lpstr>例題 9.2</vt:lpstr>
      <vt:lpstr>例題 9.3</vt:lpstr>
      <vt:lpstr>例題 9.4</vt:lpstr>
      <vt:lpstr>例題 9.4</vt:lpstr>
      <vt:lpstr>練習題1</vt:lpstr>
      <vt:lpstr>9.3 一維彈性碰撞</vt:lpstr>
      <vt:lpstr>9.3 一維彈性碰撞</vt:lpstr>
      <vt:lpstr>9.3 一維彈性碰撞</vt:lpstr>
      <vt:lpstr>例題 9.5</vt:lpstr>
      <vt:lpstr>9.3 一維彈性碰撞</vt:lpstr>
      <vt:lpstr>9.3 一維彈性碰撞</vt:lpstr>
      <vt:lpstr>9.3 一維彈性碰撞</vt:lpstr>
      <vt:lpstr>例題 9.6</vt:lpstr>
      <vt:lpstr>9.4 衝量</vt:lpstr>
      <vt:lpstr>9.4 衝量</vt:lpstr>
      <vt:lpstr>9.4 衝量</vt:lpstr>
      <vt:lpstr>9.4 衝量</vt:lpstr>
      <vt:lpstr>例題 9.7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User</dc:creator>
  <cp:lastModifiedBy>Fenny Lee</cp:lastModifiedBy>
  <cp:revision>190</cp:revision>
  <dcterms:modified xsi:type="dcterms:W3CDTF">2020-06-16T01:59:11Z</dcterms:modified>
</cp:coreProperties>
</file>